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21"/>
  </p:notesMasterIdLst>
  <p:sldIdLst>
    <p:sldId id="370" r:id="rId5"/>
    <p:sldId id="381" r:id="rId6"/>
    <p:sldId id="356" r:id="rId7"/>
    <p:sldId id="359" r:id="rId8"/>
    <p:sldId id="360" r:id="rId9"/>
    <p:sldId id="374" r:id="rId10"/>
    <p:sldId id="369" r:id="rId11"/>
    <p:sldId id="363" r:id="rId12"/>
    <p:sldId id="362" r:id="rId13"/>
    <p:sldId id="365" r:id="rId14"/>
    <p:sldId id="376" r:id="rId15"/>
    <p:sldId id="366" r:id="rId16"/>
    <p:sldId id="361" r:id="rId17"/>
    <p:sldId id="399" r:id="rId18"/>
    <p:sldId id="367" r:id="rId19"/>
    <p:sldId id="368" r:id="rId2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84BA"/>
    <a:srgbClr val="66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5" autoAdjust="0"/>
    <p:restoredTop sz="84954" autoAdjust="0"/>
  </p:normalViewPr>
  <p:slideViewPr>
    <p:cSldViewPr>
      <p:cViewPr varScale="1">
        <p:scale>
          <a:sx n="48" d="100"/>
          <a:sy n="48" d="100"/>
        </p:scale>
        <p:origin x="-125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BB4A2D35-2D86-4D06-A36C-1652E02FB56E}" type="datetimeFigureOut">
              <a:rPr lang="en-US" smtClean="0"/>
              <a:t>4/10/2013</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593417E1-B593-431D-9F1A-21E1CAB1A4AA}" type="slidenum">
              <a:rPr lang="en-US" smtClean="0"/>
              <a:t>‹#›</a:t>
            </a:fld>
            <a:endParaRPr lang="en-US"/>
          </a:p>
        </p:txBody>
      </p:sp>
    </p:spTree>
    <p:extLst>
      <p:ext uri="{BB962C8B-B14F-4D97-AF65-F5344CB8AC3E}">
        <p14:creationId xmlns:p14="http://schemas.microsoft.com/office/powerpoint/2010/main" val="1961211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pPr rtl="0"/>
            <a:r>
              <a:rPr lang="en-US" sz="1200" b="0" i="0" u="none" strike="noStrike" kern="1200" baseline="0" dirty="0" smtClean="0">
                <a:solidFill>
                  <a:schemeClr val="tx1"/>
                </a:solidFill>
                <a:latin typeface="Times New Roman"/>
                <a:ea typeface="+mn-ea"/>
                <a:cs typeface="Times New Roman"/>
              </a:rPr>
              <a:t>The history of representative species in this region starts with the</a:t>
            </a:r>
          </a:p>
          <a:p>
            <a:pPr rtl="0"/>
            <a:r>
              <a:rPr lang="en-US" sz="1200" b="0" i="0" u="none" strike="noStrike" kern="1200" baseline="0" dirty="0" smtClean="0">
                <a:solidFill>
                  <a:schemeClr val="tx1"/>
                </a:solidFill>
                <a:latin typeface="Times New Roman"/>
                <a:ea typeface="+mn-ea"/>
                <a:cs typeface="Times New Roman"/>
              </a:rPr>
              <a:t>Strategic Habitat Conservation NEAT Report</a:t>
            </a:r>
          </a:p>
          <a:p>
            <a:pPr rtl="0"/>
            <a:r>
              <a:rPr lang="en-US" sz="1200" b="0" i="0" u="none" strike="noStrike" kern="1200" baseline="0" dirty="0" smtClean="0">
                <a:solidFill>
                  <a:schemeClr val="tx1"/>
                </a:solidFill>
                <a:latin typeface="Times New Roman"/>
                <a:ea typeface="+mn-ea"/>
                <a:cs typeface="Times New Roman"/>
              </a:rPr>
              <a:t>Northeast Region Strategic Habitat Conservation Concept Plan</a:t>
            </a:r>
          </a:p>
          <a:p>
            <a:pPr rtl="0"/>
            <a:r>
              <a:rPr lang="en-US" sz="1200" b="0" i="0" u="none" strike="noStrike" kern="1200" baseline="0" dirty="0" smtClean="0">
                <a:solidFill>
                  <a:schemeClr val="tx1"/>
                </a:solidFill>
                <a:latin typeface="Times New Roman"/>
                <a:ea typeface="+mn-ea"/>
                <a:cs typeface="Times New Roman"/>
              </a:rPr>
              <a:t>Northeast Region SHC Team Representative Species Proposal</a:t>
            </a:r>
          </a:p>
          <a:p>
            <a:pPr rtl="0"/>
            <a:r>
              <a:rPr lang="en-US" sz="1200" b="0" i="0" u="none" strike="noStrike" kern="1200" baseline="0" dirty="0" smtClean="0">
                <a:solidFill>
                  <a:schemeClr val="tx1"/>
                </a:solidFill>
                <a:latin typeface="Times New Roman"/>
                <a:ea typeface="+mn-ea"/>
                <a:cs typeface="Times New Roman"/>
              </a:rPr>
              <a:t>UMass contract</a:t>
            </a:r>
          </a:p>
          <a:p>
            <a:pPr rtl="0"/>
            <a:r>
              <a:rPr lang="en-US" sz="1200" b="0" i="0" u="none" strike="noStrike" kern="1200" baseline="0" dirty="0" smtClean="0">
                <a:solidFill>
                  <a:schemeClr val="tx1"/>
                </a:solidFill>
                <a:latin typeface="Times New Roman"/>
                <a:ea typeface="+mn-ea"/>
                <a:cs typeface="Times New Roman"/>
              </a:rPr>
              <a:t>North Atlantic LCC Project</a:t>
            </a:r>
          </a:p>
          <a:p>
            <a:pPr eaLnBrk="1" hangingPunct="1">
              <a:spcBef>
                <a:spcPct val="0"/>
              </a:spcBef>
            </a:pPr>
            <a:endParaRPr lang="en-US" dirty="0" smtClean="0">
              <a:latin typeface="Times New Roman"/>
              <a:cs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Times New Roman"/>
                <a:ea typeface="+mn-ea"/>
                <a:cs typeface="Times New Roman"/>
              </a:rPr>
              <a:t>Cluster analysis was conducted by UMASS.</a:t>
            </a:r>
          </a:p>
          <a:p>
            <a:endParaRPr lang="en-US" sz="1200" b="0" i="0" u="none" strike="noStrike" kern="1200" baseline="0" dirty="0" smtClean="0">
              <a:solidFill>
                <a:schemeClr val="tx1"/>
              </a:solidFill>
              <a:latin typeface="Times New Roman"/>
              <a:ea typeface="+mn-ea"/>
              <a:cs typeface="Times New Roman"/>
            </a:endParaRPr>
          </a:p>
          <a:p>
            <a:r>
              <a:rPr lang="en-US" sz="1200" b="0" i="0" u="none" strike="noStrike" kern="1200" baseline="0" dirty="0" smtClean="0">
                <a:solidFill>
                  <a:schemeClr val="tx1"/>
                </a:solidFill>
                <a:latin typeface="Times New Roman"/>
                <a:ea typeface="+mn-ea"/>
                <a:cs typeface="Times New Roman"/>
              </a:rPr>
              <a:t>For the terrestrial species, separate analyses were conducted for each of the three </a:t>
            </a:r>
            <a:r>
              <a:rPr lang="en-US" sz="1200" b="0" i="0" u="none" strike="noStrike" kern="1200" baseline="0" dirty="0" err="1" smtClean="0">
                <a:solidFill>
                  <a:schemeClr val="tx1"/>
                </a:solidFill>
                <a:latin typeface="Times New Roman"/>
                <a:ea typeface="+mn-ea"/>
                <a:cs typeface="Times New Roman"/>
              </a:rPr>
              <a:t>subregions</a:t>
            </a:r>
            <a:r>
              <a:rPr lang="en-US" sz="1200" b="0" i="0" u="none" strike="noStrike" kern="1200" baseline="0" dirty="0" smtClean="0">
                <a:solidFill>
                  <a:schemeClr val="tx1"/>
                </a:solidFill>
                <a:latin typeface="Times New Roman"/>
                <a:ea typeface="+mn-ea"/>
                <a:cs typeface="Times New Roman"/>
              </a:rPr>
              <a:t>, </a:t>
            </a:r>
          </a:p>
          <a:p>
            <a:endParaRPr lang="en-US" sz="1200" b="0" i="0" u="none" strike="noStrike" kern="1200" baseline="0" dirty="0" smtClean="0">
              <a:solidFill>
                <a:schemeClr val="tx1"/>
              </a:solidFill>
              <a:latin typeface="Times New Roman"/>
              <a:ea typeface="+mn-ea"/>
              <a:cs typeface="Times New Roman"/>
            </a:endParaRPr>
          </a:p>
          <a:p>
            <a:r>
              <a:rPr lang="en-US" sz="1200" b="0" i="0" u="none" strike="noStrike" kern="1200" baseline="0" dirty="0" smtClean="0">
                <a:solidFill>
                  <a:schemeClr val="tx1"/>
                </a:solidFill>
                <a:latin typeface="Times New Roman"/>
                <a:ea typeface="+mn-ea"/>
                <a:cs typeface="Times New Roman"/>
              </a:rPr>
              <a:t>For aquatic species, a single analysis without regard to </a:t>
            </a:r>
            <a:r>
              <a:rPr lang="en-US" sz="1200" b="0" i="0" u="none" strike="noStrike" kern="1200" baseline="0" dirty="0" err="1" smtClean="0">
                <a:solidFill>
                  <a:schemeClr val="tx1"/>
                </a:solidFill>
                <a:latin typeface="Times New Roman"/>
                <a:ea typeface="+mn-ea"/>
                <a:cs typeface="Times New Roman"/>
              </a:rPr>
              <a:t>subregion</a:t>
            </a:r>
            <a:r>
              <a:rPr lang="en-US" sz="1200" b="0" i="0" u="none" strike="noStrike" kern="1200" baseline="0" dirty="0" smtClean="0">
                <a:solidFill>
                  <a:schemeClr val="tx1"/>
                </a:solidFill>
                <a:latin typeface="Times New Roman"/>
                <a:ea typeface="+mn-ea"/>
                <a:cs typeface="Times New Roman"/>
              </a:rPr>
              <a:t> was conducted. There were too few aquatic species to split them into </a:t>
            </a:r>
            <a:r>
              <a:rPr lang="en-US" sz="1200" b="0" i="0" u="none" strike="noStrike" kern="1200" baseline="0" dirty="0" err="1" smtClean="0">
                <a:solidFill>
                  <a:schemeClr val="tx1"/>
                </a:solidFill>
                <a:latin typeface="Times New Roman"/>
                <a:ea typeface="+mn-ea"/>
                <a:cs typeface="Times New Roman"/>
              </a:rPr>
              <a:t>subregional</a:t>
            </a:r>
            <a:r>
              <a:rPr lang="en-US" sz="1200" b="0" i="0" u="none" strike="noStrike" kern="1200" baseline="0" dirty="0" smtClean="0">
                <a:solidFill>
                  <a:schemeClr val="tx1"/>
                </a:solidFill>
                <a:latin typeface="Times New Roman"/>
                <a:ea typeface="+mn-ea"/>
                <a:cs typeface="Times New Roman"/>
              </a:rPr>
              <a:t> analyses</a:t>
            </a:r>
            <a:endParaRPr lang="en-US" dirty="0" smtClean="0">
              <a:latin typeface="Times New Roman"/>
              <a:cs typeface="Times New Roman"/>
            </a:endParaRPr>
          </a:p>
          <a:p>
            <a:pPr eaLnBrk="1" hangingPunct="1">
              <a:spcBef>
                <a:spcPct val="0"/>
              </a:spcBef>
            </a:pPr>
            <a:endParaRPr lang="en-US" dirty="0" smtClean="0">
              <a:latin typeface="Times New Roman"/>
              <a:cs typeface="Times New Roman"/>
            </a:endParaRPr>
          </a:p>
          <a:p>
            <a:r>
              <a:rPr lang="en-US" sz="1200" b="0" i="0" u="none" strike="noStrike" kern="1200" baseline="0" dirty="0" smtClean="0">
                <a:solidFill>
                  <a:schemeClr val="tx1"/>
                </a:solidFill>
                <a:latin typeface="Times New Roman"/>
                <a:ea typeface="+mn-ea"/>
                <a:cs typeface="Times New Roman"/>
              </a:rPr>
              <a:t>More than 50 species experts both inside and outside of the USFWS conducted an expert</a:t>
            </a:r>
          </a:p>
          <a:p>
            <a:r>
              <a:rPr lang="en-US" sz="1200" b="0" i="0" u="none" strike="noStrike" kern="1200" baseline="0" dirty="0" smtClean="0">
                <a:solidFill>
                  <a:schemeClr val="tx1"/>
                </a:solidFill>
                <a:latin typeface="Times New Roman"/>
                <a:ea typeface="+mn-ea"/>
                <a:cs typeface="Times New Roman"/>
              </a:rPr>
              <a:t>review of the databases.</a:t>
            </a:r>
          </a:p>
          <a:p>
            <a:endParaRPr lang="en-US" sz="1200" b="0" i="0" u="none" strike="noStrike" kern="1200" baseline="0" dirty="0" smtClean="0">
              <a:solidFill>
                <a:schemeClr val="tx1"/>
              </a:solidFill>
              <a:latin typeface="Times New Roman"/>
              <a:ea typeface="+mn-ea"/>
              <a:cs typeface="Times New Roman"/>
            </a:endParaRPr>
          </a:p>
          <a:p>
            <a:r>
              <a:rPr lang="en-US" sz="1200" b="0" i="0" u="none" strike="noStrike" kern="1200" baseline="0" dirty="0" smtClean="0">
                <a:solidFill>
                  <a:schemeClr val="tx1"/>
                </a:solidFill>
                <a:latin typeface="Times New Roman"/>
                <a:ea typeface="+mn-ea"/>
                <a:cs typeface="Times New Roman"/>
              </a:rPr>
              <a:t>Each species was clustered with only one cluster group, representing the habitat systems  that species is most closely associated. </a:t>
            </a:r>
          </a:p>
          <a:p>
            <a:endParaRPr lang="en-US" sz="1200" b="0" i="0" u="none" strike="noStrike" kern="1200" baseline="0" dirty="0" smtClean="0">
              <a:solidFill>
                <a:schemeClr val="tx1"/>
              </a:solidFill>
              <a:latin typeface="Times New Roman"/>
              <a:ea typeface="+mn-ea"/>
              <a:cs typeface="Times New Roman"/>
            </a:endParaRPr>
          </a:p>
          <a:p>
            <a:r>
              <a:rPr lang="en-US" sz="1200" b="0" i="0" u="none" strike="noStrike" kern="1200" baseline="0" dirty="0" smtClean="0">
                <a:solidFill>
                  <a:schemeClr val="tx1"/>
                </a:solidFill>
                <a:latin typeface="Times New Roman"/>
                <a:ea typeface="+mn-ea"/>
                <a:cs typeface="Times New Roman"/>
              </a:rPr>
              <a:t>If the breeding and non-breeding habitats are distinctly different for a species, the species could cluster with two separate habitat system cluster groups.</a:t>
            </a:r>
          </a:p>
          <a:p>
            <a:endParaRPr lang="en-US" sz="1200" b="0" i="0" u="none" strike="noStrike" kern="1200" baseline="0" dirty="0" smtClean="0">
              <a:solidFill>
                <a:schemeClr val="tx1"/>
              </a:solidFill>
              <a:latin typeface="Times New Roman"/>
              <a:ea typeface="+mn-ea"/>
              <a:cs typeface="Times New Roman"/>
            </a:endParaRPr>
          </a:p>
          <a:p>
            <a:r>
              <a:rPr lang="en-US" sz="1200" b="0" i="0" u="none" strike="noStrike" kern="1200" baseline="0" dirty="0" smtClean="0">
                <a:solidFill>
                  <a:schemeClr val="tx1"/>
                </a:solidFill>
                <a:latin typeface="Times New Roman"/>
                <a:ea typeface="+mn-ea"/>
                <a:cs typeface="Times New Roman"/>
              </a:rPr>
              <a:t>An indicator species analysis was conducted to identify those species most strongly associated with each habitat system cluster</a:t>
            </a:r>
            <a:endParaRPr lang="en-US" dirty="0" smtClean="0">
              <a:latin typeface="Times New Roman"/>
              <a:cs typeface="Times New Roman"/>
            </a:endParaRPr>
          </a:p>
          <a:p>
            <a:endParaRPr lang="en-US" dirty="0" smtClean="0">
              <a:latin typeface="Times New Roman"/>
              <a:cs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pPr eaLnBrk="1" hangingPunct="1">
              <a:spcBef>
                <a:spcPct val="0"/>
              </a:spcBef>
            </a:pPr>
            <a:r>
              <a:rPr lang="en-US" dirty="0" smtClean="0">
                <a:latin typeface="Times New Roman"/>
                <a:cs typeface="Times New Roman"/>
              </a:rPr>
              <a:t>Three workshops were held, one in each </a:t>
            </a:r>
            <a:r>
              <a:rPr lang="en-US" dirty="0" err="1" smtClean="0">
                <a:latin typeface="Times New Roman"/>
                <a:cs typeface="Times New Roman"/>
              </a:rPr>
              <a:t>subregion</a:t>
            </a:r>
            <a:r>
              <a:rPr lang="en-US" dirty="0" smtClean="0">
                <a:latin typeface="Times New Roman"/>
                <a:cs typeface="Times New Roman"/>
              </a:rPr>
              <a:t>, with federal, state, and NGO partners</a:t>
            </a:r>
          </a:p>
          <a:p>
            <a:pPr eaLnBrk="1" hangingPunct="1">
              <a:spcBef>
                <a:spcPct val="0"/>
              </a:spcBef>
            </a:pPr>
            <a:r>
              <a:rPr lang="en-US" dirty="0" smtClean="0">
                <a:latin typeface="Times New Roman"/>
                <a:cs typeface="Times New Roman"/>
              </a:rPr>
              <a:t>to identify a list of representative species for the NALCC.</a:t>
            </a:r>
          </a:p>
          <a:p>
            <a:pPr marL="0" marR="0" indent="0" algn="l" defTabSz="914400" rtl="0" eaLnBrk="1" fontAlgn="auto" latinLnBrk="0" hangingPunct="1">
              <a:lnSpc>
                <a:spcPct val="100000"/>
              </a:lnSpc>
              <a:spcBef>
                <a:spcPct val="0"/>
              </a:spcBef>
              <a:spcAft>
                <a:spcPts val="0"/>
              </a:spcAft>
              <a:buClrTx/>
              <a:buSzTx/>
              <a:buFontTx/>
              <a:buNone/>
              <a:tabLst/>
              <a:defRPr/>
            </a:pPr>
            <a:endParaRPr lang="en-US" sz="1200" dirty="0" smtClean="0">
              <a:latin typeface="Times New Roman"/>
              <a:cs typeface="Times New Roman"/>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smtClean="0">
                <a:latin typeface="Times New Roman"/>
                <a:cs typeface="Times New Roman"/>
              </a:rPr>
              <a:t>Conducted by species experts both inside and outside of FWS (~7 months to complete)</a:t>
            </a:r>
          </a:p>
          <a:p>
            <a:pPr eaLnBrk="1" hangingPunct="1">
              <a:spcBef>
                <a:spcPct val="0"/>
              </a:spcBef>
            </a:pPr>
            <a:endParaRPr lang="en-US" dirty="0" smtClean="0">
              <a:latin typeface="Times New Roman"/>
              <a:cs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pPr eaLnBrk="1" hangingPunct="1">
              <a:spcBef>
                <a:spcPct val="0"/>
              </a:spcBef>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Times New Roman"/>
                <a:ea typeface="+mn-ea"/>
                <a:cs typeface="Times New Roman"/>
              </a:rPr>
              <a:t>Development of the criteria was based on the recommendations of </a:t>
            </a:r>
            <a:r>
              <a:rPr lang="en-US" sz="1200" b="0" i="0" u="none" strike="noStrike" kern="1200" baseline="0" dirty="0" err="1" smtClean="0">
                <a:solidFill>
                  <a:schemeClr val="tx1"/>
                </a:solidFill>
                <a:latin typeface="Times New Roman"/>
                <a:ea typeface="+mn-ea"/>
                <a:cs typeface="Times New Roman"/>
              </a:rPr>
              <a:t>Lambeck</a:t>
            </a:r>
            <a:r>
              <a:rPr lang="en-US" sz="1200" b="0" i="0" u="none" strike="noStrike" kern="1200" baseline="0" dirty="0" smtClean="0">
                <a:solidFill>
                  <a:schemeClr val="tx1"/>
                </a:solidFill>
                <a:latin typeface="Times New Roman"/>
                <a:ea typeface="+mn-ea"/>
                <a:cs typeface="Times New Roman"/>
              </a:rPr>
              <a:t> (1997), Miller (unpublished), and Noon (2008).</a:t>
            </a:r>
          </a:p>
          <a:p>
            <a:endParaRPr lang="en-US" sz="1200" b="0" i="0" u="none" strike="noStrike" kern="1200" baseline="0" dirty="0" smtClean="0">
              <a:solidFill>
                <a:schemeClr val="tx1"/>
              </a:solidFill>
              <a:latin typeface="Times New Roman"/>
              <a:ea typeface="+mn-ea"/>
              <a:cs typeface="Times New Roman"/>
            </a:endParaRPr>
          </a:p>
          <a:p>
            <a:r>
              <a:rPr lang="en-US" sz="1200" b="0" i="0" u="none" strike="noStrike" kern="1200" baseline="0" dirty="0" err="1" smtClean="0">
                <a:solidFill>
                  <a:schemeClr val="tx1"/>
                </a:solidFill>
                <a:latin typeface="Times New Roman"/>
                <a:ea typeface="+mn-ea"/>
                <a:cs typeface="Times New Roman"/>
              </a:rPr>
              <a:t>Lambeck</a:t>
            </a:r>
            <a:r>
              <a:rPr lang="en-US" sz="1200" b="0" i="0" u="none" strike="noStrike" kern="1200" baseline="0" dirty="0" smtClean="0">
                <a:solidFill>
                  <a:schemeClr val="tx1"/>
                </a:solidFill>
                <a:latin typeface="Times New Roman"/>
                <a:ea typeface="+mn-ea"/>
                <a:cs typeface="Times New Roman"/>
              </a:rPr>
              <a:t>, R. J. 1997. Focal species: a multi-species umbrella for nature conservation.</a:t>
            </a:r>
          </a:p>
          <a:p>
            <a:r>
              <a:rPr lang="en-US" sz="1200" b="0" i="0" u="none" strike="noStrike" kern="1200" baseline="0" dirty="0" smtClean="0">
                <a:solidFill>
                  <a:schemeClr val="tx1"/>
                </a:solidFill>
                <a:latin typeface="Times New Roman"/>
                <a:ea typeface="+mn-ea"/>
                <a:cs typeface="Times New Roman"/>
              </a:rPr>
              <a:t>Conservation Biology 11: 849-857.</a:t>
            </a:r>
          </a:p>
          <a:p>
            <a:endParaRPr lang="en-US" sz="1200" b="0" i="0" u="none" strike="noStrike" kern="1200" baseline="0" dirty="0" smtClean="0">
              <a:solidFill>
                <a:schemeClr val="tx1"/>
              </a:solidFill>
              <a:latin typeface="Times New Roman"/>
              <a:ea typeface="+mn-ea"/>
              <a:cs typeface="Times New Roman"/>
            </a:endParaRPr>
          </a:p>
          <a:p>
            <a:r>
              <a:rPr lang="en-US" sz="1200" b="0" i="0" u="none" strike="noStrike" kern="1200" baseline="0" dirty="0" smtClean="0">
                <a:solidFill>
                  <a:schemeClr val="tx1"/>
                </a:solidFill>
                <a:latin typeface="Times New Roman"/>
                <a:ea typeface="+mn-ea"/>
                <a:cs typeface="Times New Roman"/>
              </a:rPr>
              <a:t>Miller, S. Selecting focal species for Strategic Habitat Conservation. Unpublished manuscript.</a:t>
            </a:r>
          </a:p>
          <a:p>
            <a:endParaRPr lang="en-US" sz="1200" b="0" i="0" u="none" strike="noStrike" kern="1200" baseline="0" dirty="0" smtClean="0">
              <a:solidFill>
                <a:schemeClr val="tx1"/>
              </a:solidFill>
              <a:latin typeface="Times New Roman"/>
              <a:ea typeface="+mn-ea"/>
              <a:cs typeface="Times New Roman"/>
            </a:endParaRPr>
          </a:p>
          <a:p>
            <a:r>
              <a:rPr lang="en-US" sz="1200" b="0" i="0" u="none" strike="noStrike" kern="1200" baseline="0" dirty="0" smtClean="0">
                <a:solidFill>
                  <a:schemeClr val="tx1"/>
                </a:solidFill>
                <a:latin typeface="Times New Roman"/>
                <a:ea typeface="+mn-ea"/>
                <a:cs typeface="Times New Roman"/>
              </a:rPr>
              <a:t>Noon, B. R., K. S. </a:t>
            </a:r>
            <a:r>
              <a:rPr lang="en-US" sz="1200" b="0" i="0" u="none" strike="noStrike" kern="1200" baseline="0" dirty="0" err="1" smtClean="0">
                <a:solidFill>
                  <a:schemeClr val="tx1"/>
                </a:solidFill>
                <a:latin typeface="Times New Roman"/>
                <a:ea typeface="+mn-ea"/>
                <a:cs typeface="Times New Roman"/>
              </a:rPr>
              <a:t>McKelvey</a:t>
            </a:r>
            <a:r>
              <a:rPr lang="en-US" sz="1200" b="0" i="0" u="none" strike="noStrike" kern="1200" baseline="0" dirty="0" smtClean="0">
                <a:solidFill>
                  <a:schemeClr val="tx1"/>
                </a:solidFill>
                <a:latin typeface="Times New Roman"/>
                <a:ea typeface="+mn-ea"/>
                <a:cs typeface="Times New Roman"/>
              </a:rPr>
              <a:t>, and B. G. Dickson. 2008. Multispecies conservation planning on U.S. federal lands. </a:t>
            </a:r>
          </a:p>
          <a:p>
            <a:r>
              <a:rPr lang="en-US" sz="1200" b="0" i="0" u="none" strike="noStrike" kern="1200" baseline="0" dirty="0" err="1" smtClean="0">
                <a:solidFill>
                  <a:schemeClr val="tx1"/>
                </a:solidFill>
                <a:latin typeface="Times New Roman"/>
                <a:ea typeface="+mn-ea"/>
                <a:cs typeface="Times New Roman"/>
              </a:rPr>
              <a:t>Pgs</a:t>
            </a:r>
            <a:r>
              <a:rPr lang="en-US" sz="1200" b="0" i="0" u="none" strike="noStrike" kern="1200" baseline="0" dirty="0" smtClean="0">
                <a:solidFill>
                  <a:schemeClr val="tx1"/>
                </a:solidFill>
                <a:latin typeface="Times New Roman"/>
                <a:ea typeface="+mn-ea"/>
                <a:cs typeface="Times New Roman"/>
              </a:rPr>
              <a:t> 51-83.</a:t>
            </a:r>
          </a:p>
          <a:p>
            <a:endParaRPr lang="en-US" dirty="0" smtClean="0">
              <a:latin typeface="Times New Roman"/>
              <a:cs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a:cs typeface="Times New Roman"/>
              </a:rPr>
              <a:t>22 of</a:t>
            </a:r>
            <a:r>
              <a:rPr lang="en-US" baseline="0" dirty="0" smtClean="0">
                <a:latin typeface="Times New Roman"/>
                <a:cs typeface="Times New Roman"/>
              </a:rPr>
              <a:t> 291 species are associated with the 5 habitats types clustered into the Spruce-fir Forest general habitat type.</a:t>
            </a:r>
          </a:p>
          <a:p>
            <a:endParaRPr lang="en-US" baseline="0" dirty="0" smtClean="0">
              <a:latin typeface="Times New Roman"/>
              <a:cs typeface="Times New Roman"/>
            </a:endParaRPr>
          </a:p>
          <a:p>
            <a:r>
              <a:rPr lang="en-US" baseline="0" dirty="0" smtClean="0">
                <a:latin typeface="Times New Roman"/>
                <a:cs typeface="Times New Roman"/>
              </a:rPr>
              <a:t>Of those 22 species, 4 were selected as </a:t>
            </a:r>
            <a:r>
              <a:rPr lang="en-US" baseline="0" dirty="0" err="1" smtClean="0">
                <a:latin typeface="Times New Roman"/>
                <a:cs typeface="Times New Roman"/>
              </a:rPr>
              <a:t>reprentative</a:t>
            </a:r>
            <a:r>
              <a:rPr lang="en-US" baseline="0" dirty="0" smtClean="0">
                <a:latin typeface="Times New Roman"/>
                <a:cs typeface="Times New Roman"/>
              </a:rPr>
              <a:t> species. </a:t>
            </a:r>
            <a:endParaRPr lang="en-US" dirty="0">
              <a:latin typeface="Times New Roman"/>
              <a:cs typeface="Times New Roman"/>
            </a:endParaRPr>
          </a:p>
        </p:txBody>
      </p:sp>
      <p:sp>
        <p:nvSpPr>
          <p:cNvPr id="4" name="Slide Number Placeholder 3"/>
          <p:cNvSpPr>
            <a:spLocks noGrp="1"/>
          </p:cNvSpPr>
          <p:nvPr>
            <p:ph type="sldNum" sz="quarter" idx="10"/>
          </p:nvPr>
        </p:nvSpPr>
        <p:spPr/>
        <p:txBody>
          <a:bodyPr/>
          <a:lstStyle/>
          <a:p>
            <a:fld id="{593417E1-B593-431D-9F1A-21E1CAB1A4AA}" type="slidenum">
              <a:rPr lang="en-US" smtClean="0"/>
              <a:t>14</a:t>
            </a:fld>
            <a:endParaRPr lang="en-US"/>
          </a:p>
        </p:txBody>
      </p:sp>
    </p:spTree>
    <p:extLst>
      <p:ext uri="{BB962C8B-B14F-4D97-AF65-F5344CB8AC3E}">
        <p14:creationId xmlns:p14="http://schemas.microsoft.com/office/powerpoint/2010/main" val="713312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pPr eaLnBrk="1" hangingPunct="1">
              <a:spcBef>
                <a:spcPct val="0"/>
              </a:spcBef>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pPr eaLnBrk="1" hangingPunct="1">
              <a:spcBef>
                <a:spcPct val="0"/>
              </a:spcBef>
            </a:pPr>
            <a:r>
              <a:rPr lang="en-US" dirty="0" smtClean="0">
                <a:latin typeface="Times New Roman"/>
                <a:cs typeface="Times New Roman"/>
              </a:rPr>
              <a:t>Lack of familiarity with the habitat classification systems, and lack of detailed knowledge of species associations with finest level of classification system hierarchy posed challenges for database development and review</a:t>
            </a:r>
          </a:p>
          <a:p>
            <a:pPr eaLnBrk="1" hangingPunct="1">
              <a:spcBef>
                <a:spcPct val="0"/>
              </a:spcBef>
            </a:pPr>
            <a:endParaRPr lang="en-US" dirty="0" smtClean="0">
              <a:latin typeface="Times New Roman"/>
              <a:cs typeface="Times New Roman"/>
            </a:endParaRPr>
          </a:p>
          <a:p>
            <a:r>
              <a:rPr lang="en-US" sz="1200" b="0" i="0" u="none" strike="noStrike" kern="1200" baseline="0" dirty="0" smtClean="0">
                <a:solidFill>
                  <a:schemeClr val="tx1"/>
                </a:solidFill>
                <a:latin typeface="Times New Roman"/>
                <a:ea typeface="+mn-ea"/>
                <a:cs typeface="Times New Roman"/>
              </a:rPr>
              <a:t>The group recommended expanding the list of priority species; starting with all species listed in the state wildlife action plans that occur in the Atlantic drainage.</a:t>
            </a:r>
          </a:p>
          <a:p>
            <a:endParaRPr lang="en-US" sz="1200" b="0" i="0" u="none" strike="noStrike" kern="1200" baseline="0" dirty="0" smtClean="0">
              <a:solidFill>
                <a:schemeClr val="tx1"/>
              </a:solidFill>
              <a:latin typeface="Times New Roman"/>
              <a:ea typeface="+mn-ea"/>
              <a:cs typeface="Times New Roman"/>
            </a:endParaRPr>
          </a:p>
          <a:p>
            <a:r>
              <a:rPr lang="en-US" sz="1200" b="0" i="0" u="none" strike="noStrike" kern="1200" baseline="0" dirty="0" smtClean="0">
                <a:solidFill>
                  <a:schemeClr val="tx1"/>
                </a:solidFill>
                <a:latin typeface="Times New Roman"/>
                <a:ea typeface="+mn-ea"/>
                <a:cs typeface="Times New Roman"/>
              </a:rPr>
              <a:t>Participants expressed concern about the limited number of priority species, large number of habitat</a:t>
            </a:r>
          </a:p>
          <a:p>
            <a:r>
              <a:rPr lang="en-US" sz="1200" b="0" i="0" u="none" strike="noStrike" kern="1200" baseline="0" dirty="0" smtClean="0">
                <a:solidFill>
                  <a:schemeClr val="tx1"/>
                </a:solidFill>
                <a:latin typeface="Times New Roman"/>
                <a:ea typeface="+mn-ea"/>
                <a:cs typeface="Times New Roman"/>
              </a:rPr>
              <a:t>classes, and lack of resident species. </a:t>
            </a:r>
          </a:p>
          <a:p>
            <a:endParaRPr lang="en-US" sz="1200" b="0" i="0" u="none" strike="noStrike" kern="1200" baseline="0" dirty="0" smtClean="0">
              <a:solidFill>
                <a:schemeClr val="tx1"/>
              </a:solidFill>
              <a:latin typeface="Times New Roman"/>
              <a:ea typeface="+mn-ea"/>
              <a:cs typeface="Times New Roman"/>
            </a:endParaRPr>
          </a:p>
          <a:p>
            <a:r>
              <a:rPr lang="en-US" sz="1200" b="0" i="0" u="none" strike="noStrike" kern="1200" baseline="0" dirty="0" smtClean="0">
                <a:solidFill>
                  <a:schemeClr val="tx1"/>
                </a:solidFill>
                <a:latin typeface="Times New Roman"/>
                <a:ea typeface="+mn-ea"/>
                <a:cs typeface="Times New Roman"/>
              </a:rPr>
              <a:t>Participants expressed concern about the limited number of aquatic species present on the list and that NALCC boundaries did not include complete watersheds.</a:t>
            </a:r>
          </a:p>
          <a:p>
            <a:endParaRPr lang="en-US" sz="1200" b="0" i="0" u="none" strike="noStrike" kern="1200" baseline="0" dirty="0" smtClean="0">
              <a:solidFill>
                <a:schemeClr val="tx1"/>
              </a:solidFill>
              <a:latin typeface="Times New Roman"/>
              <a:ea typeface="+mn-ea"/>
              <a:cs typeface="Times New Roman"/>
            </a:endParaRPr>
          </a:p>
          <a:p>
            <a:r>
              <a:rPr lang="en-US" sz="1200" b="0" i="0" u="none" strike="noStrike" kern="1200" baseline="0" dirty="0" smtClean="0">
                <a:solidFill>
                  <a:schemeClr val="tx1"/>
                </a:solidFill>
                <a:latin typeface="Times New Roman"/>
                <a:ea typeface="+mn-ea"/>
                <a:cs typeface="Times New Roman"/>
              </a:rPr>
              <a:t>The aquatic classification system is being simplified to meet managers concerns (State and Federal).  Additionally,  habitat gaps in the coastal estuarine classification are being added.</a:t>
            </a:r>
          </a:p>
          <a:p>
            <a:endParaRPr lang="en-US" sz="1200" b="0" i="0" u="none" strike="noStrike" kern="1200" baseline="0" dirty="0" smtClean="0">
              <a:solidFill>
                <a:schemeClr val="tx1"/>
              </a:solidFill>
              <a:latin typeface="Times New Roman"/>
              <a:ea typeface="+mn-ea"/>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Times New Roman"/>
                <a:ea typeface="+mn-ea"/>
                <a:cs typeface="Times New Roman"/>
              </a:rPr>
              <a:t>For aquatic species, a single analysis without regard to </a:t>
            </a:r>
            <a:r>
              <a:rPr lang="en-US" sz="1200" b="0" i="0" u="none" strike="noStrike" kern="1200" baseline="0" dirty="0" err="1" smtClean="0">
                <a:solidFill>
                  <a:schemeClr val="tx1"/>
                </a:solidFill>
                <a:latin typeface="Times New Roman"/>
                <a:ea typeface="+mn-ea"/>
                <a:cs typeface="Times New Roman"/>
              </a:rPr>
              <a:t>subregion</a:t>
            </a:r>
            <a:r>
              <a:rPr lang="en-US" sz="1200" b="0" i="0" u="none" strike="noStrike" kern="1200" baseline="0" dirty="0" smtClean="0">
                <a:solidFill>
                  <a:schemeClr val="tx1"/>
                </a:solidFill>
                <a:latin typeface="Times New Roman"/>
                <a:ea typeface="+mn-ea"/>
                <a:cs typeface="Times New Roman"/>
              </a:rPr>
              <a:t> was conducted. There were too few aquatic species to split them into </a:t>
            </a:r>
            <a:r>
              <a:rPr lang="en-US" sz="1200" b="0" i="0" u="none" strike="noStrike" kern="1200" baseline="0" dirty="0" err="1" smtClean="0">
                <a:solidFill>
                  <a:schemeClr val="tx1"/>
                </a:solidFill>
                <a:latin typeface="Times New Roman"/>
                <a:ea typeface="+mn-ea"/>
                <a:cs typeface="Times New Roman"/>
              </a:rPr>
              <a:t>subregional</a:t>
            </a:r>
            <a:r>
              <a:rPr lang="en-US" sz="1200" b="0" i="0" u="none" strike="noStrike" kern="1200" baseline="0" dirty="0" smtClean="0">
                <a:solidFill>
                  <a:schemeClr val="tx1"/>
                </a:solidFill>
                <a:latin typeface="Times New Roman"/>
                <a:ea typeface="+mn-ea"/>
                <a:cs typeface="Times New Roman"/>
              </a:rPr>
              <a:t> analyses.</a:t>
            </a:r>
            <a:endParaRPr lang="en-US" dirty="0" smtClean="0">
              <a:latin typeface="Times New Roman"/>
              <a:cs typeface="Times New Roman"/>
            </a:endParaRPr>
          </a:p>
          <a:p>
            <a:endParaRPr lang="en-US" sz="1200" b="0" i="0" u="none" strike="noStrike" kern="1200" baseline="0" dirty="0" smtClean="0">
              <a:solidFill>
                <a:schemeClr val="tx1"/>
              </a:solidFill>
              <a:latin typeface="Times New Roman"/>
              <a:ea typeface="+mn-ea"/>
              <a:cs typeface="Times New Roman"/>
            </a:endParaRPr>
          </a:p>
          <a:p>
            <a:endParaRPr lang="en-US" sz="1200" b="0" i="0" u="none" strike="noStrike" kern="1200" baseline="0" dirty="0" smtClean="0">
              <a:solidFill>
                <a:schemeClr val="tx1"/>
              </a:solidFill>
              <a:latin typeface="Times New Roman"/>
              <a:ea typeface="+mn-ea"/>
              <a:cs typeface="Times New Roman"/>
            </a:endParaRPr>
          </a:p>
          <a:p>
            <a:endParaRPr lang="en-US" sz="1200" b="0" i="0" u="none" strike="noStrike" kern="1200" baseline="0" dirty="0" smtClean="0">
              <a:solidFill>
                <a:schemeClr val="tx1"/>
              </a:solidFill>
              <a:latin typeface="Times New Roman"/>
              <a:ea typeface="+mn-ea"/>
              <a:cs typeface="Times New Roman"/>
            </a:endParaRPr>
          </a:p>
          <a:p>
            <a:endParaRPr lang="en-US" dirty="0" smtClean="0">
              <a:latin typeface="Times New Roman"/>
              <a:cs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A85BAD4-FC89-47E9-8B0D-6E495CD832E3}" type="slidenum">
              <a:rPr lang="en-US" smtClean="0">
                <a:solidFill>
                  <a:prstClr val="black"/>
                </a:solidFill>
                <a:latin typeface="Calibri"/>
              </a:rPr>
              <a:pPr/>
              <a:t>2</a:t>
            </a:fld>
            <a:endParaRPr lang="en-US" dirty="0">
              <a:solidFill>
                <a:prstClr val="black"/>
              </a:solidFill>
              <a:latin typeface="Calibri"/>
            </a:endParaRPr>
          </a:p>
        </p:txBody>
      </p:sp>
    </p:spTree>
    <p:extLst>
      <p:ext uri="{BB962C8B-B14F-4D97-AF65-F5344CB8AC3E}">
        <p14:creationId xmlns:p14="http://schemas.microsoft.com/office/powerpoint/2010/main" val="2797598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pPr eaLnBrk="1" hangingPunct="1">
              <a:spcBef>
                <a:spcPct val="0"/>
              </a:spcBef>
            </a:pPr>
            <a:r>
              <a:rPr lang="en-US" sz="1200" dirty="0" smtClean="0">
                <a:solidFill>
                  <a:srgbClr val="000000"/>
                </a:solidFill>
                <a:latin typeface="Times New Roman"/>
                <a:cs typeface="Times New Roman"/>
              </a:rPr>
              <a:t>Throughout</a:t>
            </a:r>
            <a:r>
              <a:rPr lang="en-US" sz="1200" baseline="0" dirty="0" smtClean="0">
                <a:solidFill>
                  <a:srgbClr val="000000"/>
                </a:solidFill>
                <a:latin typeface="Times New Roman"/>
                <a:cs typeface="Times New Roman"/>
              </a:rPr>
              <a:t> the process of </a:t>
            </a:r>
            <a:r>
              <a:rPr lang="en-US" sz="1200" baseline="0" dirty="0" smtClean="0">
                <a:solidFill>
                  <a:srgbClr val="000000"/>
                </a:solidFill>
                <a:latin typeface="Times New Roman"/>
                <a:cs typeface="Times New Roman"/>
              </a:rPr>
              <a:t>developing representative </a:t>
            </a:r>
            <a:r>
              <a:rPr lang="en-US" sz="1200" baseline="0" dirty="0" smtClean="0">
                <a:solidFill>
                  <a:srgbClr val="000000"/>
                </a:solidFill>
                <a:latin typeface="Times New Roman"/>
                <a:cs typeface="Times New Roman"/>
              </a:rPr>
              <a:t>species it was </a:t>
            </a:r>
            <a:r>
              <a:rPr lang="en-US" sz="1200" dirty="0" smtClean="0">
                <a:solidFill>
                  <a:srgbClr val="000000"/>
                </a:solidFill>
                <a:latin typeface="Times New Roman"/>
                <a:cs typeface="Times New Roman"/>
              </a:rPr>
              <a:t>recognized that there was a need to plan for stand-alone species that have unique habitat or ecosystem function; </a:t>
            </a:r>
            <a:r>
              <a:rPr lang="en-US" sz="1200" dirty="0" smtClean="0">
                <a:solidFill>
                  <a:srgbClr val="000000"/>
                </a:solidFill>
                <a:latin typeface="Times New Roman"/>
                <a:cs typeface="Times New Roman"/>
              </a:rPr>
              <a:t>are </a:t>
            </a:r>
            <a:r>
              <a:rPr lang="en-US" sz="1200" dirty="0" smtClean="0">
                <a:solidFill>
                  <a:srgbClr val="000000"/>
                </a:solidFill>
                <a:latin typeface="Times New Roman"/>
                <a:cs typeface="Times New Roman"/>
              </a:rPr>
              <a:t>needed to prioritize management actions; or are needed to help achieve a more comprehensive suite of species for biodiversity conservation. </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pPr eaLnBrk="1" hangingPunct="1">
              <a:spcBef>
                <a:spcPct val="0"/>
              </a:spcBef>
            </a:pPr>
            <a:r>
              <a:rPr lang="en-US" sz="1200" dirty="0" smtClean="0">
                <a:latin typeface="Times New Roman"/>
                <a:cs typeface="Times New Roman"/>
              </a:rPr>
              <a:t>Compile list of priority species</a:t>
            </a:r>
          </a:p>
          <a:p>
            <a:pPr eaLnBrk="1" hangingPunct="1">
              <a:spcBef>
                <a:spcPct val="0"/>
              </a:spcBef>
            </a:pPr>
            <a:endParaRPr lang="en-US" sz="1200" dirty="0" smtClean="0">
              <a:latin typeface="Times New Roman"/>
              <a:cs typeface="Times New Roman"/>
            </a:endParaRPr>
          </a:p>
          <a:p>
            <a:pPr eaLnBrk="1" hangingPunct="1">
              <a:spcBef>
                <a:spcPct val="0"/>
              </a:spcBef>
            </a:pPr>
            <a:r>
              <a:rPr lang="en-US" sz="1200" dirty="0" smtClean="0">
                <a:latin typeface="Times New Roman"/>
                <a:cs typeface="Times New Roman"/>
              </a:rPr>
              <a:t>Develop species-habitat-guild matrices for each priority species using the terrestrial &amp; aquatic habitat classification systems developed by TNC.</a:t>
            </a:r>
          </a:p>
          <a:p>
            <a:pPr eaLnBrk="1" hangingPunct="1">
              <a:spcBef>
                <a:spcPct val="0"/>
              </a:spcBef>
            </a:pPr>
            <a:endParaRPr lang="en-US" sz="1200" dirty="0" smtClean="0">
              <a:latin typeface="Times New Roman"/>
              <a:cs typeface="Times New Roman"/>
            </a:endParaRPr>
          </a:p>
          <a:p>
            <a:pPr eaLnBrk="1" hangingPunct="1">
              <a:spcBef>
                <a:spcPct val="0"/>
              </a:spcBef>
            </a:pPr>
            <a:r>
              <a:rPr lang="en-US" sz="1200" dirty="0" smtClean="0">
                <a:latin typeface="Times New Roman"/>
                <a:cs typeface="Times New Roman"/>
              </a:rPr>
              <a:t>Use cluster &amp; indicator species analyses to identify species most closely associated with suites of ecological habitat for consideration as potential representative species</a:t>
            </a:r>
            <a:r>
              <a:rPr lang="en-US" sz="1200" baseline="0" dirty="0" smtClean="0">
                <a:latin typeface="Times New Roman"/>
                <a:cs typeface="Times New Roman"/>
              </a:rPr>
              <a:t> (UMASS)</a:t>
            </a:r>
          </a:p>
          <a:p>
            <a:pPr eaLnBrk="1" hangingPunct="1">
              <a:spcBef>
                <a:spcPct val="0"/>
              </a:spcBef>
            </a:pPr>
            <a:endParaRPr lang="en-US" sz="1200" dirty="0" smtClean="0">
              <a:latin typeface="Times New Roman"/>
              <a:cs typeface="Times New Roman"/>
            </a:endParaRPr>
          </a:p>
          <a:p>
            <a:pPr eaLnBrk="1" hangingPunct="1">
              <a:spcBef>
                <a:spcPct val="0"/>
              </a:spcBef>
            </a:pPr>
            <a:r>
              <a:rPr lang="en-US" sz="1200" dirty="0" smtClean="0">
                <a:latin typeface="Times New Roman"/>
                <a:cs typeface="Times New Roman"/>
              </a:rPr>
              <a:t>Conduct region-wide workshops to review &amp; select final sets of representative species for the region</a:t>
            </a:r>
          </a:p>
          <a:p>
            <a:pPr eaLnBrk="1" hangingPunct="1">
              <a:spcBef>
                <a:spcPct val="0"/>
              </a:spcBef>
            </a:pPr>
            <a:endParaRPr lang="en-US" sz="1200" dirty="0" smtClean="0">
              <a:latin typeface="Times New Roman"/>
              <a:cs typeface="Times New Roman"/>
            </a:endParaRPr>
          </a:p>
          <a:p>
            <a:pPr eaLnBrk="1" hangingPunct="1">
              <a:spcBef>
                <a:spcPct val="0"/>
              </a:spcBef>
            </a:pPr>
            <a:r>
              <a:rPr lang="en-US" sz="1200" dirty="0" smtClean="0">
                <a:latin typeface="Times New Roman"/>
                <a:cs typeface="Times New Roman"/>
              </a:rPr>
              <a:t>This suite of representative species will be used in the next steps of biological planning and conservation design.</a:t>
            </a:r>
          </a:p>
          <a:p>
            <a:pPr eaLnBrk="1" hangingPunct="1">
              <a:spcBef>
                <a:spcPct val="0"/>
              </a:spcBef>
            </a:pPr>
            <a:endParaRPr lang="en-US" sz="1200" dirty="0" smtClean="0">
              <a:latin typeface="Times New Roman"/>
              <a:cs typeface="Times New Roman"/>
            </a:endParaRPr>
          </a:p>
          <a:p>
            <a:pPr eaLnBrk="1" hangingPunct="1">
              <a:spcBef>
                <a:spcPct val="0"/>
              </a:spcBef>
            </a:pPr>
            <a:endParaRPr lang="en-US" sz="1200" dirty="0" smtClean="0">
              <a:latin typeface="Times New Roman"/>
              <a:cs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pPr eaLnBrk="1" hangingPunct="1">
              <a:spcBef>
                <a:spcPct val="0"/>
              </a:spcBef>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pPr rtl="0"/>
            <a:r>
              <a:rPr lang="en-US" sz="1200" b="0" i="0" u="none" strike="noStrike" kern="1200" baseline="0" dirty="0" smtClean="0">
                <a:solidFill>
                  <a:schemeClr val="tx1"/>
                </a:solidFill>
                <a:latin typeface="Times New Roman"/>
                <a:ea typeface="+mn-ea"/>
                <a:cs typeface="Times New Roman"/>
              </a:rPr>
              <a:t>Extirpated-Gray wolf</a:t>
            </a:r>
          </a:p>
          <a:p>
            <a:pPr rtl="0"/>
            <a:r>
              <a:rPr lang="en-US" sz="1200" b="0" i="0" u="none" strike="noStrike" kern="1200" baseline="0" dirty="0" smtClean="0">
                <a:solidFill>
                  <a:schemeClr val="tx1"/>
                </a:solidFill>
                <a:latin typeface="Times New Roman"/>
                <a:ea typeface="+mn-ea"/>
                <a:cs typeface="Times New Roman"/>
              </a:rPr>
              <a:t>Does not occur-Wood stork &amp; many mussels</a:t>
            </a:r>
          </a:p>
          <a:p>
            <a:pPr rtl="0"/>
            <a:r>
              <a:rPr lang="en-US" sz="1200" b="0" i="0" u="none" strike="noStrike" kern="1200" baseline="0" dirty="0" smtClean="0">
                <a:solidFill>
                  <a:schemeClr val="tx1"/>
                </a:solidFill>
                <a:latin typeface="Times New Roman"/>
                <a:ea typeface="+mn-ea"/>
                <a:cs typeface="Times New Roman"/>
              </a:rPr>
              <a:t>Marine-Whales</a:t>
            </a:r>
          </a:p>
          <a:p>
            <a:pPr rtl="0"/>
            <a:r>
              <a:rPr lang="en-US" sz="1200" b="0" i="0" u="none" strike="noStrike" kern="1200" baseline="0" dirty="0" smtClean="0">
                <a:solidFill>
                  <a:schemeClr val="tx1"/>
                </a:solidFill>
                <a:latin typeface="Times New Roman"/>
                <a:ea typeface="+mn-ea"/>
                <a:cs typeface="Times New Roman"/>
              </a:rPr>
              <a:t>BCR 27 concern only - swallow-tailed kite</a:t>
            </a:r>
          </a:p>
          <a:p>
            <a:pPr rtl="0"/>
            <a:r>
              <a:rPr lang="en-US" sz="1200" b="0" i="0" u="none" strike="noStrike" kern="1200" baseline="0" dirty="0" smtClean="0">
                <a:solidFill>
                  <a:schemeClr val="tx1"/>
                </a:solidFill>
                <a:latin typeface="Times New Roman"/>
                <a:ea typeface="+mn-ea"/>
                <a:cs typeface="Times New Roman"/>
              </a:rPr>
              <a:t>BCR 27 &amp; 28 – Lark sparrow</a:t>
            </a:r>
          </a:p>
          <a:p>
            <a:pPr rtl="0"/>
            <a:r>
              <a:rPr lang="en-US" sz="1200" b="0" i="0" u="none" strike="noStrike" kern="1200" baseline="0" dirty="0" smtClean="0">
                <a:solidFill>
                  <a:schemeClr val="tx1"/>
                </a:solidFill>
                <a:latin typeface="Times New Roman"/>
                <a:ea typeface="+mn-ea"/>
                <a:cs typeface="Times New Roman"/>
              </a:rPr>
              <a:t>Local </a:t>
            </a:r>
            <a:r>
              <a:rPr lang="en-US" sz="1200" b="0" i="0" u="none" strike="noStrike" kern="1200" baseline="0" dirty="0" err="1" smtClean="0">
                <a:solidFill>
                  <a:schemeClr val="tx1"/>
                </a:solidFill>
                <a:latin typeface="Times New Roman"/>
                <a:ea typeface="+mn-ea"/>
                <a:cs typeface="Times New Roman"/>
              </a:rPr>
              <a:t>distrib</a:t>
            </a:r>
            <a:r>
              <a:rPr lang="en-US" sz="1200" b="0" i="0" u="none" strike="noStrike" kern="1200" baseline="0" dirty="0" smtClean="0">
                <a:solidFill>
                  <a:schemeClr val="tx1"/>
                </a:solidFill>
                <a:latin typeface="Times New Roman"/>
                <a:ea typeface="+mn-ea"/>
                <a:cs typeface="Times New Roman"/>
              </a:rPr>
              <a:t> or No threat – cave isopods, </a:t>
            </a:r>
          </a:p>
          <a:p>
            <a:pPr rtl="0"/>
            <a:r>
              <a:rPr lang="en-US" sz="1200" b="0" i="0" u="none" strike="noStrike" kern="1200" baseline="0" dirty="0" err="1" smtClean="0">
                <a:solidFill>
                  <a:schemeClr val="tx1"/>
                </a:solidFill>
                <a:latin typeface="Times New Roman"/>
                <a:ea typeface="+mn-ea"/>
                <a:cs typeface="Times New Roman"/>
              </a:rPr>
              <a:t>Unreviewed</a:t>
            </a:r>
            <a:r>
              <a:rPr lang="en-US" sz="1200" b="0" i="0" u="none" strike="noStrike" kern="1200" baseline="0" dirty="0" smtClean="0">
                <a:solidFill>
                  <a:schemeClr val="tx1"/>
                </a:solidFill>
                <a:latin typeface="Times New Roman"/>
                <a:ea typeface="+mn-ea"/>
                <a:cs typeface="Times New Roman"/>
              </a:rPr>
              <a:t>/incomplete-Plants, inverts, handful of birds</a:t>
            </a:r>
          </a:p>
          <a:p>
            <a:pPr eaLnBrk="1" hangingPunct="1">
              <a:spcBef>
                <a:spcPct val="0"/>
              </a:spcBef>
            </a:pPr>
            <a:endParaRPr lang="en-US" sz="1200" dirty="0" smtClean="0">
              <a:latin typeface="Times New Roman"/>
              <a:cs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a:cs typeface="Times New Roman"/>
              </a:rPr>
              <a:t>Another</a:t>
            </a:r>
            <a:r>
              <a:rPr lang="en-US" baseline="0" dirty="0" smtClean="0">
                <a:latin typeface="Times New Roman"/>
                <a:cs typeface="Times New Roman"/>
              </a:rPr>
              <a:t> part of the history of representative species was the development by the Northeast States working with TNC of a consistent habitat aquatic and terrestrial habitat classification and maps developed for the whole region.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Times New Roman"/>
                <a:cs typeface="Times New Roman"/>
              </a:rPr>
              <a:t>The 13 Northeastern States through NEAFWA agreed that a standardized habitat classification system was necessary to in order to  have “apples to apples” comparisons throughout the Region and set conservation actions that cut across State boundaries.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Times New Roman"/>
                <a:cs typeface="Times New Roman"/>
              </a:rPr>
              <a:t>As such, the standardized habitat classification system, both terrestrial and aquatic was used to link species to habitats.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New Roman"/>
              <a:cs typeface="Times New Roman"/>
            </a:endParaRPr>
          </a:p>
          <a:p>
            <a:endParaRPr lang="en-US" dirty="0" smtClean="0">
              <a:latin typeface="Times New Roman"/>
              <a:cs typeface="Times New Roman"/>
            </a:endParaRPr>
          </a:p>
          <a:p>
            <a:pPr eaLnBrk="1" hangingPunct="1">
              <a:spcBef>
                <a:spcPct val="0"/>
              </a:spcBef>
            </a:pPr>
            <a:endParaRPr lang="en-US" dirty="0" smtClean="0">
              <a:latin typeface="Times New Roman"/>
              <a:cs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pPr eaLnBrk="1" hangingPunct="1">
              <a:spcBef>
                <a:spcPct val="0"/>
              </a:spcBef>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Times New Roman" pitchFamily="18" charset="0"/>
                <a:ea typeface="+mn-ea"/>
                <a:cs typeface="Times New Roman" pitchFamily="18" charset="0"/>
              </a:rPr>
              <a:t>Species-habitat association matrices were developed for the 291 potential representative species using the habitat systems defined in the Northeastern Terrestrial Wildlife Habitat Classification (</a:t>
            </a:r>
            <a:r>
              <a:rPr lang="en-US" sz="1200" b="0" i="0" u="none" strike="noStrike" kern="1200" baseline="0" dirty="0" err="1" smtClean="0">
                <a:solidFill>
                  <a:schemeClr val="tx1"/>
                </a:solidFill>
                <a:latin typeface="Times New Roman" pitchFamily="18" charset="0"/>
                <a:ea typeface="+mn-ea"/>
                <a:cs typeface="Times New Roman" pitchFamily="18" charset="0"/>
              </a:rPr>
              <a:t>Gawler</a:t>
            </a:r>
            <a:r>
              <a:rPr lang="en-US" sz="1200" b="0" i="0" u="none" strike="noStrike" kern="1200" baseline="0" dirty="0" smtClean="0">
                <a:solidFill>
                  <a:schemeClr val="tx1"/>
                </a:solidFill>
                <a:latin typeface="Times New Roman" pitchFamily="18" charset="0"/>
                <a:ea typeface="+mn-ea"/>
                <a:cs typeface="Times New Roman" pitchFamily="18" charset="0"/>
              </a:rPr>
              <a:t> 2008) and Northeastern Aquatic Habitat Classification (</a:t>
            </a:r>
            <a:r>
              <a:rPr lang="en-US" sz="1200" b="0" i="0" u="none" strike="noStrike" kern="1200" baseline="0" dirty="0" err="1" smtClean="0">
                <a:solidFill>
                  <a:schemeClr val="tx1"/>
                </a:solidFill>
                <a:latin typeface="Times New Roman" pitchFamily="18" charset="0"/>
                <a:ea typeface="+mn-ea"/>
                <a:cs typeface="Times New Roman" pitchFamily="18" charset="0"/>
              </a:rPr>
              <a:t>Olivero</a:t>
            </a:r>
            <a:r>
              <a:rPr lang="en-US" sz="1200" b="0" i="0" u="none" strike="noStrike" kern="1200" baseline="0" dirty="0" smtClean="0">
                <a:solidFill>
                  <a:schemeClr val="tx1"/>
                </a:solidFill>
                <a:latin typeface="Times New Roman" pitchFamily="18" charset="0"/>
                <a:ea typeface="+mn-ea"/>
                <a:cs typeface="Times New Roman" pitchFamily="18" charset="0"/>
              </a:rPr>
              <a:t> &amp; Anderson, 2008), both developed by </a:t>
            </a:r>
            <a:r>
              <a:rPr lang="en-US" sz="1200" b="0" i="0" u="none" strike="noStrike" kern="1200" baseline="0" dirty="0" err="1" smtClean="0">
                <a:solidFill>
                  <a:schemeClr val="tx1"/>
                </a:solidFill>
                <a:latin typeface="Times New Roman" pitchFamily="18" charset="0"/>
                <a:ea typeface="+mn-ea"/>
                <a:cs typeface="Times New Roman" pitchFamily="18" charset="0"/>
              </a:rPr>
              <a:t>NatureServe</a:t>
            </a:r>
            <a:r>
              <a:rPr lang="en-US" sz="1200" b="0" i="0" u="none" strike="noStrike" kern="1200" baseline="0" dirty="0" smtClean="0">
                <a:solidFill>
                  <a:schemeClr val="tx1"/>
                </a:solidFill>
                <a:latin typeface="Times New Roman" pitchFamily="18" charset="0"/>
                <a:ea typeface="+mn-ea"/>
                <a:cs typeface="Times New Roman" pitchFamily="18" charset="0"/>
              </a:rPr>
              <a:t> and The Nature Conservancy for the Northeast Association of Fish &amp; Wildlife Agencies (NEAFWA). The matrices were developed using online databases (i.e. </a:t>
            </a:r>
            <a:r>
              <a:rPr lang="en-US" sz="1200" b="0" i="0" u="none" strike="noStrike" kern="1200" baseline="0" dirty="0" err="1" smtClean="0">
                <a:solidFill>
                  <a:schemeClr val="tx1"/>
                </a:solidFill>
                <a:latin typeface="Times New Roman" pitchFamily="18" charset="0"/>
                <a:ea typeface="+mn-ea"/>
                <a:cs typeface="Times New Roman" pitchFamily="18" charset="0"/>
              </a:rPr>
              <a:t>NatureServe</a:t>
            </a:r>
            <a:r>
              <a:rPr lang="en-US" sz="1200" b="0" i="0" u="none" strike="noStrike" kern="1200" baseline="0" dirty="0" smtClean="0">
                <a:solidFill>
                  <a:schemeClr val="tx1"/>
                </a:solidFill>
                <a:latin typeface="Times New Roman" pitchFamily="18" charset="0"/>
                <a:ea typeface="+mn-ea"/>
                <a:cs typeface="Times New Roman" pitchFamily="18" charset="0"/>
              </a:rPr>
              <a:t>, Birds of North America) and current literature.</a:t>
            </a:r>
          </a:p>
          <a:p>
            <a:pPr eaLnBrk="1" hangingPunct="1">
              <a:spcBef>
                <a:spcPct val="0"/>
              </a:spcBef>
            </a:pPr>
            <a:endParaRPr lang="en-US" dirty="0" smtClean="0">
              <a:latin typeface="Times New Roman" pitchFamily="18" charset="0"/>
              <a:cs typeface="Times New Roman" pitchFamily="18" charset="0"/>
            </a:endParaRPr>
          </a:p>
          <a:p>
            <a:pPr eaLnBrk="1" hangingPunct="1">
              <a:spcBef>
                <a:spcPct val="0"/>
              </a:spcBef>
            </a:pPr>
            <a:r>
              <a:rPr lang="en-US" dirty="0" smtClean="0">
                <a:latin typeface="Times New Roman" pitchFamily="18" charset="0"/>
                <a:cs typeface="Times New Roman" pitchFamily="18" charset="0"/>
              </a:rPr>
              <a:t>A suite of supplementary habitats was added to fill in habitat gaps in both the terrestrial and aquatic</a:t>
            </a:r>
          </a:p>
          <a:p>
            <a:pPr eaLnBrk="1" hangingPunct="1">
              <a:spcBef>
                <a:spcPct val="0"/>
              </a:spcBef>
            </a:pPr>
            <a:r>
              <a:rPr lang="en-US" dirty="0" smtClean="0">
                <a:latin typeface="Times New Roman" pitchFamily="18" charset="0"/>
                <a:cs typeface="Times New Roman" pitchFamily="18" charset="0"/>
              </a:rPr>
              <a:t>classification systems. </a:t>
            </a:r>
          </a:p>
          <a:p>
            <a:pPr eaLnBrk="1" hangingPunct="1">
              <a:spcBef>
                <a:spcPct val="0"/>
              </a:spcBef>
            </a:pPr>
            <a:endParaRPr lang="en-US" dirty="0" smtClean="0">
              <a:latin typeface="Times New Roman" pitchFamily="18" charset="0"/>
              <a:cs typeface="Times New Roman" pitchFamily="18" charset="0"/>
            </a:endParaRPr>
          </a:p>
          <a:p>
            <a:pPr eaLnBrk="1" hangingPunct="1">
              <a:spcBef>
                <a:spcPct val="0"/>
              </a:spcBef>
            </a:pPr>
            <a:r>
              <a:rPr lang="en-US" dirty="0" smtClean="0">
                <a:latin typeface="Times New Roman" pitchFamily="18" charset="0"/>
                <a:cs typeface="Times New Roman" pitchFamily="18" charset="0"/>
              </a:rPr>
              <a:t>For terrestrial species, seasonal use of habitats was identified as breeding and non-breeding, and habitats were classified as either preferred habitat (primary) or utilized habitats (secondary).</a:t>
            </a:r>
            <a:endParaRPr lang="en-US" sz="1200" b="0" i="0" u="none" strike="noStrike" kern="1200" baseline="0" dirty="0" smtClean="0">
              <a:solidFill>
                <a:schemeClr val="tx1"/>
              </a:solidFill>
              <a:latin typeface="Times New Roman" pitchFamily="18" charset="0"/>
              <a:ea typeface="+mn-ea"/>
              <a:cs typeface="Times New Roman" pitchFamily="18" charset="0"/>
            </a:endParaRPr>
          </a:p>
          <a:p>
            <a:endParaRPr lang="en-US" dirty="0" smtClean="0">
              <a:latin typeface="Times New Roman" pitchFamily="18" charset="0"/>
              <a:cs typeface="Times New Roman" pitchFamily="18" charset="0"/>
            </a:endParaRPr>
          </a:p>
          <a:p>
            <a:pPr eaLnBrk="1" hangingPunct="1">
              <a:spcBef>
                <a:spcPct val="0"/>
              </a:spcBef>
            </a:pPr>
            <a:endParaRPr lang="en-US" dirty="0" smtClean="0">
              <a:latin typeface="Times New Roman" pitchFamily="18" charset="0"/>
              <a:cs typeface="Times New Roman" pitchFamily="18" charset="0"/>
            </a:endParaRPr>
          </a:p>
          <a:p>
            <a:r>
              <a:rPr lang="en-US" sz="1200" b="0" i="0" u="none" strike="noStrike" kern="1200" baseline="0" dirty="0" err="1" smtClean="0">
                <a:solidFill>
                  <a:schemeClr val="tx1"/>
                </a:solidFill>
                <a:latin typeface="Times New Roman" pitchFamily="18" charset="0"/>
                <a:ea typeface="+mn-ea"/>
                <a:cs typeface="Times New Roman" pitchFamily="18" charset="0"/>
              </a:rPr>
              <a:t>Gawler</a:t>
            </a:r>
            <a:r>
              <a:rPr lang="en-US" sz="1200" b="0" i="0" u="none" strike="noStrike" kern="1200" baseline="0" dirty="0" smtClean="0">
                <a:solidFill>
                  <a:schemeClr val="tx1"/>
                </a:solidFill>
                <a:latin typeface="Times New Roman" pitchFamily="18" charset="0"/>
                <a:ea typeface="+mn-ea"/>
                <a:cs typeface="Times New Roman" pitchFamily="18" charset="0"/>
              </a:rPr>
              <a:t>, S. C. 2008. Northeastern Terrestrial Wildlife Habitat Classification. Report to the Virginia Department of Game and Inland Fisheries on behalf of the Northeast Association of Fish and Wildlife Agencies and the National Fish and Wildlife Foundation. </a:t>
            </a:r>
            <a:r>
              <a:rPr lang="en-US" sz="1200" b="0" i="0" u="none" strike="noStrike" kern="1200" baseline="0" dirty="0" err="1" smtClean="0">
                <a:solidFill>
                  <a:schemeClr val="tx1"/>
                </a:solidFill>
                <a:latin typeface="Times New Roman" pitchFamily="18" charset="0"/>
                <a:ea typeface="+mn-ea"/>
                <a:cs typeface="Times New Roman" pitchFamily="18" charset="0"/>
              </a:rPr>
              <a:t>NatureServe</a:t>
            </a:r>
            <a:r>
              <a:rPr lang="en-US" sz="1200" b="0" i="0" u="none" strike="noStrike" kern="1200" baseline="0" dirty="0" smtClean="0">
                <a:solidFill>
                  <a:schemeClr val="tx1"/>
                </a:solidFill>
                <a:latin typeface="Times New Roman" pitchFamily="18" charset="0"/>
                <a:ea typeface="+mn-ea"/>
                <a:cs typeface="Times New Roman" pitchFamily="18" charset="0"/>
              </a:rPr>
              <a:t>, Boston, Massachusetts. 102 pp.</a:t>
            </a:r>
          </a:p>
          <a:p>
            <a:endParaRPr lang="en-US" sz="1200" b="0" i="0" u="none" strike="noStrike" kern="1200" baseline="0" dirty="0" smtClean="0">
              <a:solidFill>
                <a:schemeClr val="tx1"/>
              </a:solidFill>
              <a:latin typeface="Times New Roman" pitchFamily="18" charset="0"/>
              <a:ea typeface="+mn-ea"/>
              <a:cs typeface="Times New Roman" pitchFamily="18" charset="0"/>
            </a:endParaRPr>
          </a:p>
          <a:p>
            <a:r>
              <a:rPr lang="en-US" dirty="0" err="1" smtClean="0">
                <a:latin typeface="Times New Roman" pitchFamily="18" charset="0"/>
                <a:cs typeface="Times New Roman" pitchFamily="18" charset="0"/>
              </a:rPr>
              <a:t>Olivero</a:t>
            </a:r>
            <a:r>
              <a:rPr lang="en-US" dirty="0" smtClean="0">
                <a:latin typeface="Times New Roman" pitchFamily="18" charset="0"/>
                <a:cs typeface="Times New Roman" pitchFamily="18" charset="0"/>
              </a:rPr>
              <a:t>, A.P. and M. G. Anderson. 2008. Northeast Aquatic Habitat Classification. The Nature Conservancy, Boston, Massachusetts. 86 pp.</a:t>
            </a:r>
          </a:p>
          <a:p>
            <a:pPr eaLnBrk="1" hangingPunct="1">
              <a:spcBef>
                <a:spcPct val="0"/>
              </a:spcBef>
            </a:pPr>
            <a:endParaRPr lang="en-US" dirty="0" smtClean="0">
              <a:latin typeface="Times New Roman" pitchFamily="18" charset="0"/>
              <a:cs typeface="Times New Roman" pitchFamily="18" charset="0"/>
            </a:endParaRPr>
          </a:p>
          <a:p>
            <a:pPr eaLnBrk="1" hangingPunct="1">
              <a:spcBef>
                <a:spcPct val="0"/>
              </a:spcBef>
            </a:pPr>
            <a:endParaRPr lang="en-US" dirty="0" smtClean="0">
              <a:latin typeface="Times New Roman" pitchFamily="18" charset="0"/>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129"/>
            <a:ext cx="7772400" cy="1427672"/>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600200"/>
            <a:ext cx="6400800" cy="1752600"/>
          </a:xfrm>
        </p:spPr>
        <p:txBody>
          <a:bodyPr/>
          <a:lstStyle>
            <a:lvl1pPr marL="0" indent="0" algn="ctr">
              <a:buNone/>
              <a:defRPr>
                <a:solidFill>
                  <a:schemeClr val="accent5">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586FAD2-51D8-4516-8D87-5FF16792221A}" type="datetimeFigureOut">
              <a:rPr lang="en-US" smtClean="0">
                <a:solidFill>
                  <a:prstClr val="black"/>
                </a:solidFill>
                <a:latin typeface="Times New Roman"/>
              </a:rPr>
              <a:pPr/>
              <a:t>4/10/2013</a:t>
            </a:fld>
            <a:endParaRPr lang="en-US" dirty="0">
              <a:solidFill>
                <a:prstClr val="black"/>
              </a:solidFill>
              <a:latin typeface="Times New Roman"/>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p14="http://schemas.microsoft.com/office/powerpoint/2010/main" val="1085913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586FAD2-51D8-4516-8D87-5FF16792221A}" type="datetimeFigureOut">
              <a:rPr lang="en-US" smtClean="0">
                <a:solidFill>
                  <a:prstClr val="black"/>
                </a:solidFill>
                <a:latin typeface="Times New Roman"/>
              </a:rPr>
              <a:pPr/>
              <a:t>4/10/2013</a:t>
            </a:fld>
            <a:endParaRPr lang="en-US" dirty="0">
              <a:solidFill>
                <a:prstClr val="black"/>
              </a:solidFill>
              <a:latin typeface="Times New Roman"/>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p14="http://schemas.microsoft.com/office/powerpoint/2010/main" val="978451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586FAD2-51D8-4516-8D87-5FF16792221A}" type="datetimeFigureOut">
              <a:rPr lang="en-US" smtClean="0">
                <a:solidFill>
                  <a:prstClr val="black"/>
                </a:solidFill>
                <a:latin typeface="Times New Roman"/>
              </a:rPr>
              <a:pPr/>
              <a:t>4/10/2013</a:t>
            </a:fld>
            <a:endParaRPr lang="en-US" dirty="0">
              <a:solidFill>
                <a:prstClr val="black"/>
              </a:solidFill>
              <a:latin typeface="Times New Roman"/>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p14="http://schemas.microsoft.com/office/powerpoint/2010/main" val="4260962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586FAD2-51D8-4516-8D87-5FF16792221A}" type="datetimeFigureOut">
              <a:rPr lang="en-US" smtClean="0">
                <a:solidFill>
                  <a:prstClr val="black"/>
                </a:solidFill>
                <a:latin typeface="Times New Roman"/>
              </a:rPr>
              <a:pPr/>
              <a:t>4/10/2013</a:t>
            </a:fld>
            <a:endParaRPr lang="en-US" dirty="0">
              <a:solidFill>
                <a:prstClr val="black"/>
              </a:solidFill>
              <a:latin typeface="Times New Roman"/>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p14="http://schemas.microsoft.com/office/powerpoint/2010/main" val="331620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586FAD2-51D8-4516-8D87-5FF16792221A}" type="datetimeFigureOut">
              <a:rPr lang="en-US" smtClean="0">
                <a:solidFill>
                  <a:prstClr val="black"/>
                </a:solidFill>
                <a:latin typeface="Times New Roman"/>
              </a:rPr>
              <a:pPr/>
              <a:t>4/10/2013</a:t>
            </a:fld>
            <a:endParaRPr lang="en-US" dirty="0">
              <a:solidFill>
                <a:prstClr val="black"/>
              </a:solidFill>
              <a:latin typeface="Times New Roman"/>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p14="http://schemas.microsoft.com/office/powerpoint/2010/main" val="2522950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586FAD2-51D8-4516-8D87-5FF16792221A}" type="datetimeFigureOut">
              <a:rPr lang="en-US" smtClean="0">
                <a:solidFill>
                  <a:prstClr val="black"/>
                </a:solidFill>
                <a:latin typeface="Times New Roman"/>
              </a:rPr>
              <a:pPr/>
              <a:t>4/10/2013</a:t>
            </a:fld>
            <a:endParaRPr lang="en-US" dirty="0">
              <a:solidFill>
                <a:prstClr val="black"/>
              </a:solidFill>
              <a:latin typeface="Times New Roman"/>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p14="http://schemas.microsoft.com/office/powerpoint/2010/main" val="703624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586FAD2-51D8-4516-8D87-5FF16792221A}" type="datetimeFigureOut">
              <a:rPr lang="en-US" smtClean="0">
                <a:solidFill>
                  <a:prstClr val="black"/>
                </a:solidFill>
                <a:latin typeface="Times New Roman"/>
              </a:rPr>
              <a:pPr/>
              <a:t>4/10/2013</a:t>
            </a:fld>
            <a:endParaRPr lang="en-US" dirty="0">
              <a:solidFill>
                <a:prstClr val="black"/>
              </a:solidFill>
              <a:latin typeface="Times New Roman"/>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p14="http://schemas.microsoft.com/office/powerpoint/2010/main" val="2363065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586FAD2-51D8-4516-8D87-5FF16792221A}" type="datetimeFigureOut">
              <a:rPr lang="en-US" smtClean="0">
                <a:solidFill>
                  <a:prstClr val="black"/>
                </a:solidFill>
                <a:latin typeface="Times New Roman"/>
              </a:rPr>
              <a:pPr/>
              <a:t>4/10/2013</a:t>
            </a:fld>
            <a:endParaRPr lang="en-US" dirty="0">
              <a:solidFill>
                <a:prstClr val="black"/>
              </a:solidFill>
              <a:latin typeface="Times New Roman"/>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p14="http://schemas.microsoft.com/office/powerpoint/2010/main" val="328713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586FAD2-51D8-4516-8D87-5FF16792221A}" type="datetimeFigureOut">
              <a:rPr lang="en-US" smtClean="0">
                <a:solidFill>
                  <a:prstClr val="black"/>
                </a:solidFill>
                <a:latin typeface="Times New Roman"/>
              </a:rPr>
              <a:pPr/>
              <a:t>4/10/2013</a:t>
            </a:fld>
            <a:endParaRPr lang="en-US" dirty="0">
              <a:solidFill>
                <a:prstClr val="black"/>
              </a:solidFill>
              <a:latin typeface="Times New Roman"/>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p14="http://schemas.microsoft.com/office/powerpoint/2010/main" val="1626746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586FAD2-51D8-4516-8D87-5FF16792221A}" type="datetimeFigureOut">
              <a:rPr lang="en-US" smtClean="0">
                <a:solidFill>
                  <a:prstClr val="black"/>
                </a:solidFill>
                <a:latin typeface="Times New Roman"/>
              </a:rPr>
              <a:pPr/>
              <a:t>4/10/2013</a:t>
            </a:fld>
            <a:endParaRPr lang="en-US" dirty="0">
              <a:solidFill>
                <a:prstClr val="black"/>
              </a:solidFill>
              <a:latin typeface="Times New Roman"/>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p14="http://schemas.microsoft.com/office/powerpoint/2010/main" val="4128478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586FAD2-51D8-4516-8D87-5FF16792221A}" type="datetimeFigureOut">
              <a:rPr lang="en-US" smtClean="0">
                <a:solidFill>
                  <a:prstClr val="black"/>
                </a:solidFill>
                <a:latin typeface="Times New Roman"/>
              </a:rPr>
              <a:pPr/>
              <a:t>4/10/2013</a:t>
            </a:fld>
            <a:endParaRPr lang="en-US" dirty="0">
              <a:solidFill>
                <a:prstClr val="black"/>
              </a:solidFill>
              <a:latin typeface="Times New Roman"/>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p14="http://schemas.microsoft.com/office/powerpoint/2010/main" val="4041025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userDrawn="1"/>
        </p:nvSpPr>
        <p:spPr>
          <a:xfrm>
            <a:off x="0" y="5943600"/>
            <a:ext cx="9144000" cy="914400"/>
          </a:xfrm>
          <a:prstGeom prst="rect">
            <a:avLst/>
          </a:prstGeom>
          <a:solidFill>
            <a:srgbClr val="628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imes New Roman"/>
            </a:endParaRPr>
          </a:p>
        </p:txBody>
      </p:sp>
      <p:sp>
        <p:nvSpPr>
          <p:cNvPr id="7" name="Rectangle 6"/>
          <p:cNvSpPr/>
          <p:nvPr userDrawn="1"/>
        </p:nvSpPr>
        <p:spPr>
          <a:xfrm>
            <a:off x="0" y="0"/>
            <a:ext cx="9144000" cy="1447800"/>
          </a:xfrm>
          <a:prstGeom prst="rect">
            <a:avLst/>
          </a:prstGeom>
          <a:solidFill>
            <a:srgbClr val="628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imes New Roman"/>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914400" y="6115175"/>
            <a:ext cx="3124200" cy="276999"/>
          </a:xfrm>
          <a:prstGeom prst="rect">
            <a:avLst/>
          </a:prstGeom>
          <a:noFill/>
        </p:spPr>
        <p:txBody>
          <a:bodyPr wrap="square" rtlCol="0">
            <a:spAutoFit/>
          </a:bodyPr>
          <a:lstStyle/>
          <a:p>
            <a:r>
              <a:rPr lang="en-US" sz="1200" dirty="0" smtClean="0">
                <a:solidFill>
                  <a:prstClr val="white"/>
                </a:solidFill>
                <a:latin typeface="Times New Roman"/>
              </a:rPr>
              <a:t>U.S. Fish &amp; Wildlife Service</a:t>
            </a:r>
            <a:endParaRPr lang="en-US" sz="1200" dirty="0">
              <a:solidFill>
                <a:prstClr val="white"/>
              </a:solidFill>
              <a:latin typeface="Times New Roman"/>
            </a:endParaRPr>
          </a:p>
        </p:txBody>
      </p:sp>
      <p:sp>
        <p:nvSpPr>
          <p:cNvPr id="10" name="TextBox 9"/>
          <p:cNvSpPr txBox="1"/>
          <p:nvPr userDrawn="1"/>
        </p:nvSpPr>
        <p:spPr>
          <a:xfrm>
            <a:off x="914400" y="6290846"/>
            <a:ext cx="3124200" cy="338554"/>
          </a:xfrm>
          <a:prstGeom prst="rect">
            <a:avLst/>
          </a:prstGeom>
          <a:noFill/>
        </p:spPr>
        <p:txBody>
          <a:bodyPr wrap="square" rtlCol="0">
            <a:spAutoFit/>
          </a:bodyPr>
          <a:lstStyle/>
          <a:p>
            <a:r>
              <a:rPr lang="en-US" sz="1600" dirty="0" smtClean="0">
                <a:solidFill>
                  <a:prstClr val="white"/>
                </a:solidFill>
                <a:latin typeface="Times New Roman"/>
              </a:rPr>
              <a:t>Conserving the Nature of America</a:t>
            </a:r>
            <a:endParaRPr lang="en-US" sz="1600" dirty="0">
              <a:solidFill>
                <a:prstClr val="white"/>
              </a:solidFill>
              <a:latin typeface="Times New Roman"/>
            </a:endParaRPr>
          </a:p>
        </p:txBody>
      </p:sp>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97922" y="6032618"/>
            <a:ext cx="555675" cy="719110"/>
          </a:xfrm>
          <a:prstGeom prst="rect">
            <a:avLst/>
          </a:prstGeom>
        </p:spPr>
      </p:pic>
      <p:pic>
        <p:nvPicPr>
          <p:cNvPr id="12" name="Picture 1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077200" y="6032618"/>
            <a:ext cx="719110" cy="719110"/>
          </a:xfrm>
          <a:prstGeom prst="rect">
            <a:avLst/>
          </a:prstGeom>
        </p:spPr>
      </p:pic>
    </p:spTree>
    <p:extLst>
      <p:ext uri="{BB962C8B-B14F-4D97-AF65-F5344CB8AC3E}">
        <p14:creationId xmlns:p14="http://schemas.microsoft.com/office/powerpoint/2010/main" val="365674794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914400" rtl="0" eaLnBrk="1" latinLnBrk="0" hangingPunct="1">
        <a:spcBef>
          <a:spcPct val="0"/>
        </a:spcBef>
        <a:buNone/>
        <a:defRPr sz="4400" kern="1200">
          <a:solidFill>
            <a:schemeClr val="accent5">
              <a:lumMod val="40000"/>
              <a:lumOff val="6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5">
              <a:lumMod val="50000"/>
            </a:schemeClr>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5">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5">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5">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5">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2236510" cy="646331"/>
          </a:xfrm>
          <a:prstGeom prst="rect">
            <a:avLst/>
          </a:prstGeom>
        </p:spPr>
        <p:txBody>
          <a:bodyPr wrap="none">
            <a:spAutoFit/>
          </a:bodyPr>
          <a:lstStyle/>
          <a:p>
            <a:r>
              <a:rPr lang="en-US" sz="36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rPr>
              <a:t>Overview</a:t>
            </a:r>
            <a:endParaRPr lang="en-US" sz="3600" b="1" dirty="0">
              <a:ln w="18415" cmpd="sng">
                <a:solidFill>
                  <a:srgbClr val="FFFFFF"/>
                </a:solid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xtBox 2"/>
          <p:cNvSpPr txBox="1"/>
          <p:nvPr/>
        </p:nvSpPr>
        <p:spPr>
          <a:xfrm>
            <a:off x="1311566" y="2438400"/>
            <a:ext cx="6248400" cy="1077218"/>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History of Representative Species in the Service’s Northeast Region</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43481106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36179" y="1599844"/>
            <a:ext cx="4724400" cy="41910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0"/>
              </a:spcBef>
              <a:spcAft>
                <a:spcPts val="1200"/>
              </a:spcAft>
              <a:buClr>
                <a:schemeClr val="accent6">
                  <a:lumMod val="50000"/>
                </a:schemeClr>
              </a:buClr>
            </a:pPr>
            <a:r>
              <a:rPr lang="en-US" sz="2400" dirty="0">
                <a:latin typeface="Times New Roman" pitchFamily="18" charset="0"/>
                <a:cs typeface="Times New Roman" pitchFamily="18" charset="0"/>
              </a:rPr>
              <a:t>S</a:t>
            </a:r>
            <a:r>
              <a:rPr lang="en-US" sz="2400" dirty="0" smtClean="0">
                <a:latin typeface="Times New Roman" pitchFamily="18" charset="0"/>
                <a:cs typeface="Times New Roman" pitchFamily="18" charset="0"/>
              </a:rPr>
              <a:t>eparate analyses for terrestrial and aquatic species</a:t>
            </a:r>
          </a:p>
          <a:p>
            <a:pPr>
              <a:spcBef>
                <a:spcPts val="0"/>
              </a:spcBef>
              <a:spcAft>
                <a:spcPts val="1200"/>
              </a:spcAft>
              <a:buClr>
                <a:schemeClr val="accent6">
                  <a:lumMod val="50000"/>
                </a:schemeClr>
              </a:buClr>
            </a:pPr>
            <a:r>
              <a:rPr lang="en-US" sz="2400" dirty="0" smtClean="0">
                <a:latin typeface="Times New Roman" pitchFamily="18" charset="0"/>
                <a:cs typeface="Times New Roman" pitchFamily="18" charset="0"/>
              </a:rPr>
              <a:t>Species were divided into separate breeding and non-breeding </a:t>
            </a:r>
            <a:r>
              <a:rPr lang="ja-JP" altLang="en-US" sz="2400" dirty="0" smtClean="0">
                <a:latin typeface="Times New Roman" pitchFamily="18" charset="0"/>
                <a:cs typeface="Times New Roman" pitchFamily="18" charset="0"/>
              </a:rPr>
              <a:t>‘</a:t>
            </a:r>
            <a:r>
              <a:rPr lang="en-US" altLang="ja-JP" sz="2400" dirty="0" smtClean="0">
                <a:latin typeface="Times New Roman" pitchFamily="18" charset="0"/>
                <a:cs typeface="Times New Roman" pitchFamily="18" charset="0"/>
              </a:rPr>
              <a:t>species</a:t>
            </a:r>
            <a:r>
              <a:rPr lang="ja-JP" altLang="en-US" sz="2400" dirty="0" smtClean="0">
                <a:latin typeface="Times New Roman" pitchFamily="18" charset="0"/>
                <a:cs typeface="Times New Roman" pitchFamily="18" charset="0"/>
              </a:rPr>
              <a:t>’</a:t>
            </a:r>
            <a:r>
              <a:rPr lang="en-US" altLang="ja-JP" sz="2400" dirty="0" smtClean="0">
                <a:latin typeface="Times New Roman" pitchFamily="18" charset="0"/>
                <a:cs typeface="Times New Roman" pitchFamily="18" charset="0"/>
              </a:rPr>
              <a:t>for those that  use different suites of habitats seasonally</a:t>
            </a:r>
          </a:p>
          <a:p>
            <a:pPr>
              <a:spcBef>
                <a:spcPts val="0"/>
              </a:spcBef>
              <a:spcAft>
                <a:spcPct val="40000"/>
              </a:spcAft>
              <a:buClr>
                <a:schemeClr val="accent6">
                  <a:lumMod val="50000"/>
                </a:schemeClr>
              </a:buClr>
            </a:pPr>
            <a:r>
              <a:rPr lang="en-US" sz="2400" dirty="0">
                <a:latin typeface="Times New Roman" pitchFamily="18" charset="0"/>
                <a:cs typeface="Times New Roman" pitchFamily="18" charset="0"/>
              </a:rPr>
              <a:t>D</a:t>
            </a:r>
            <a:r>
              <a:rPr lang="en-US" sz="2400" dirty="0" smtClean="0">
                <a:latin typeface="Times New Roman" pitchFamily="18" charset="0"/>
                <a:cs typeface="Times New Roman" pitchFamily="18" charset="0"/>
              </a:rPr>
              <a:t>ivided NALCC into 3 sub-regions (terrestrial only)</a:t>
            </a:r>
          </a:p>
          <a:p>
            <a:pPr>
              <a:spcBef>
                <a:spcPct val="40000"/>
              </a:spcBef>
              <a:spcAft>
                <a:spcPct val="40000"/>
              </a:spcAft>
              <a:buFont typeface="Wingdings" pitchFamily="2" charset="2"/>
              <a:buNone/>
            </a:pPr>
            <a:endParaRPr lang="en-US" sz="2400" dirty="0" smtClean="0">
              <a:latin typeface="Rockwell" pitchFamily="18" charset="0"/>
            </a:endParaRPr>
          </a:p>
        </p:txBody>
      </p:sp>
      <p:pic>
        <p:nvPicPr>
          <p:cNvPr id="5"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537493"/>
            <a:ext cx="3276600" cy="4240213"/>
          </a:xfrm>
          <a:prstGeom prst="rect">
            <a:avLst/>
          </a:prstGeom>
          <a:noFill/>
          <a:ln w="9525">
            <a:solidFill>
              <a:schemeClr val="accent6">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0" y="381000"/>
            <a:ext cx="3783921" cy="646331"/>
          </a:xfrm>
          <a:prstGeom prst="rect">
            <a:avLst/>
          </a:prstGeom>
        </p:spPr>
        <p:txBody>
          <a:bodyPr wrap="none">
            <a:spAutoFit/>
          </a:bodyPr>
          <a:lstStyle/>
          <a:p>
            <a:r>
              <a:rPr lang="en-US" sz="3600" b="1" dirty="0">
                <a:solidFill>
                  <a:schemeClr val="bg1"/>
                </a:solidFill>
                <a:effectLst>
                  <a:outerShdw blurRad="50800" dist="38100" dir="2700000" algn="tl" rotWithShape="0">
                    <a:prstClr val="black">
                      <a:alpha val="40000"/>
                    </a:prstClr>
                  </a:outerShdw>
                </a:effectLst>
                <a:latin typeface="Arial"/>
                <a:cs typeface="Arial"/>
              </a:rPr>
              <a:t>Cluster Analysis</a:t>
            </a:r>
          </a:p>
        </p:txBody>
      </p:sp>
    </p:spTree>
    <p:extLst>
      <p:ext uri="{BB962C8B-B14F-4D97-AF65-F5344CB8AC3E}">
        <p14:creationId xmlns:p14="http://schemas.microsoft.com/office/powerpoint/2010/main" val="142787253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1447800"/>
            <a:ext cx="7149123" cy="26670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Tx/>
              <a:buNone/>
            </a:pPr>
            <a:r>
              <a:rPr lang="en-US" dirty="0" smtClean="0"/>
              <a:t>	</a:t>
            </a:r>
            <a:r>
              <a:rPr lang="en-US" sz="2600" dirty="0" smtClean="0">
                <a:latin typeface="Times New Roman"/>
                <a:cs typeface="Times New Roman"/>
              </a:rPr>
              <a:t>To bring together species and habitat experts in three sub-regions of the North Atlantic LCC area to agree on an initial set of representative species to best represent the larger set of species for the purpose of detailed conservation planning</a:t>
            </a:r>
          </a:p>
        </p:txBody>
      </p:sp>
      <p:pic>
        <p:nvPicPr>
          <p:cNvPr id="4" name="Picture 6"/>
          <p:cNvPicPr>
            <a:picLocks noChangeAspect="1" noChangeArrowheads="1"/>
          </p:cNvPicPr>
          <p:nvPr/>
        </p:nvPicPr>
        <p:blipFill>
          <a:blip r:embed="rId3" cstate="print"/>
          <a:srcRect/>
          <a:stretch>
            <a:fillRect/>
          </a:stretch>
        </p:blipFill>
        <p:spPr bwMode="auto">
          <a:xfrm>
            <a:off x="7239000" y="1524000"/>
            <a:ext cx="1454150" cy="1981200"/>
          </a:xfrm>
          <a:prstGeom prst="rect">
            <a:avLst/>
          </a:prstGeom>
          <a:noFill/>
          <a:ln w="9525">
            <a:noFill/>
            <a:miter lim="800000"/>
            <a:headEnd/>
            <a:tailEnd/>
          </a:ln>
        </p:spPr>
      </p:pic>
      <p:pic>
        <p:nvPicPr>
          <p:cNvPr id="5" name="Picture 5" descr="Delaware Bay Bayside_michael_hogan.jpg"/>
          <p:cNvPicPr>
            <a:picLocks noChangeAspect="1"/>
          </p:cNvPicPr>
          <p:nvPr/>
        </p:nvPicPr>
        <p:blipFill>
          <a:blip r:embed="rId4" cstate="print"/>
          <a:srcRect r="24138"/>
          <a:stretch>
            <a:fillRect/>
          </a:stretch>
        </p:blipFill>
        <p:spPr bwMode="auto">
          <a:xfrm>
            <a:off x="6858000" y="3581400"/>
            <a:ext cx="2133600" cy="2244725"/>
          </a:xfrm>
          <a:prstGeom prst="rect">
            <a:avLst/>
          </a:prstGeom>
          <a:noFill/>
          <a:ln w="9525">
            <a:noFill/>
            <a:miter lim="800000"/>
            <a:headEnd/>
            <a:tailEnd/>
          </a:ln>
        </p:spPr>
      </p:pic>
      <p:sp>
        <p:nvSpPr>
          <p:cNvPr id="2" name="Rectangle 1"/>
          <p:cNvSpPr/>
          <p:nvPr/>
        </p:nvSpPr>
        <p:spPr>
          <a:xfrm>
            <a:off x="457200" y="4114800"/>
            <a:ext cx="5257800" cy="1015663"/>
          </a:xfrm>
          <a:prstGeom prst="rect">
            <a:avLst/>
          </a:prstGeom>
          <a:solidFill>
            <a:schemeClr val="accent3">
              <a:lumMod val="20000"/>
              <a:lumOff val="80000"/>
            </a:schemeClr>
          </a:solidFill>
          <a:ln w="6350">
            <a:solidFill>
              <a:schemeClr val="accent6">
                <a:lumMod val="50000"/>
              </a:schemeClr>
            </a:solidFill>
          </a:ln>
        </p:spPr>
        <p:txBody>
          <a:bodyPr wrap="square">
            <a:spAutoFit/>
          </a:bodyPr>
          <a:lstStyle/>
          <a:p>
            <a:pPr marL="800100" lvl="1" indent="-342900">
              <a:buClr>
                <a:schemeClr val="accent6">
                  <a:lumMod val="50000"/>
                </a:schemeClr>
              </a:buClr>
              <a:buFont typeface="Arial" pitchFamily="34" charset="0"/>
              <a:buChar char="•"/>
            </a:pPr>
            <a:r>
              <a:rPr lang="en-US" sz="2000" dirty="0">
                <a:latin typeface="Times New Roman" pitchFamily="18" charset="0"/>
                <a:cs typeface="Times New Roman" pitchFamily="18" charset="0"/>
              </a:rPr>
              <a:t>review cluster groups &amp; indicator scores</a:t>
            </a:r>
          </a:p>
          <a:p>
            <a:pPr marL="800100" lvl="1" indent="-342900">
              <a:buClr>
                <a:schemeClr val="accent6">
                  <a:lumMod val="50000"/>
                </a:schemeClr>
              </a:buClr>
              <a:buFont typeface="Arial" pitchFamily="34" charset="0"/>
              <a:buChar char="•"/>
            </a:pPr>
            <a:r>
              <a:rPr lang="en-US" sz="2000" dirty="0">
                <a:latin typeface="Times New Roman" pitchFamily="18" charset="0"/>
                <a:cs typeface="Times New Roman" pitchFamily="18" charset="0"/>
              </a:rPr>
              <a:t>apply ranking criteria</a:t>
            </a:r>
          </a:p>
          <a:p>
            <a:pPr marL="800100" lvl="1" indent="-342900">
              <a:buClr>
                <a:schemeClr val="accent6">
                  <a:lumMod val="50000"/>
                </a:schemeClr>
              </a:buClr>
              <a:buFont typeface="Arial" pitchFamily="34" charset="0"/>
              <a:buChar char="•"/>
            </a:pPr>
            <a:r>
              <a:rPr lang="en-US" sz="2000" dirty="0">
                <a:latin typeface="Times New Roman" pitchFamily="18" charset="0"/>
                <a:cs typeface="Times New Roman" pitchFamily="18" charset="0"/>
              </a:rPr>
              <a:t>select final set of representative species</a:t>
            </a:r>
          </a:p>
        </p:txBody>
      </p:sp>
      <p:sp>
        <p:nvSpPr>
          <p:cNvPr id="8" name="Rectangle 7"/>
          <p:cNvSpPr/>
          <p:nvPr/>
        </p:nvSpPr>
        <p:spPr>
          <a:xfrm>
            <a:off x="533400" y="381000"/>
            <a:ext cx="6639831" cy="646331"/>
          </a:xfrm>
          <a:prstGeom prst="rect">
            <a:avLst/>
          </a:prstGeom>
        </p:spPr>
        <p:txBody>
          <a:bodyPr wrap="none">
            <a:spAutoFit/>
          </a:bodyPr>
          <a:lstStyle/>
          <a:p>
            <a:pPr eaLnBrk="0" fontAlgn="base" hangingPunct="0">
              <a:spcBef>
                <a:spcPct val="0"/>
              </a:spcBef>
              <a:spcAft>
                <a:spcPct val="0"/>
              </a:spcAft>
            </a:pPr>
            <a:r>
              <a:rPr lang="en-US" sz="3600" b="1" dirty="0">
                <a:solidFill>
                  <a:schemeClr val="bg1"/>
                </a:solidFill>
                <a:effectLst>
                  <a:outerShdw blurRad="50800" dist="38100" dir="2700000" algn="tl" rotWithShape="0">
                    <a:prstClr val="black">
                      <a:alpha val="40000"/>
                    </a:prstClr>
                  </a:outerShdw>
                </a:effectLst>
                <a:latin typeface="Arial"/>
                <a:cs typeface="Arial"/>
              </a:rPr>
              <a:t>Purpose of </a:t>
            </a:r>
            <a:r>
              <a:rPr lang="en-US" sz="3600" b="1" dirty="0" smtClean="0">
                <a:solidFill>
                  <a:schemeClr val="bg1"/>
                </a:solidFill>
                <a:effectLst>
                  <a:outerShdw blurRad="50800" dist="38100" dir="2700000" algn="tl" rotWithShape="0">
                    <a:prstClr val="black">
                      <a:alpha val="40000"/>
                    </a:prstClr>
                  </a:outerShdw>
                </a:effectLst>
                <a:latin typeface="Arial"/>
                <a:cs typeface="Arial"/>
              </a:rPr>
              <a:t>Workshops - 2011</a:t>
            </a:r>
            <a:endParaRPr lang="en-US" sz="3600" b="1" dirty="0">
              <a:solidFill>
                <a:schemeClr val="bg1"/>
              </a:solidFill>
              <a:effectLst>
                <a:outerShdw blurRad="50800" dist="38100" dir="2700000" algn="tl" rotWithShape="0">
                  <a:prstClr val="black">
                    <a:alpha val="40000"/>
                  </a:prstClr>
                </a:outerShdw>
              </a:effectLst>
              <a:latin typeface="Arial"/>
              <a:cs typeface="Arial"/>
            </a:endParaRPr>
          </a:p>
        </p:txBody>
      </p:sp>
    </p:spTree>
    <p:extLst>
      <p:ext uri="{BB962C8B-B14F-4D97-AF65-F5344CB8AC3E}">
        <p14:creationId xmlns:p14="http://schemas.microsoft.com/office/powerpoint/2010/main" val="262119864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99" y="2743200"/>
            <a:ext cx="8229600" cy="2899255"/>
          </a:xfrm>
          <a:prstGeom prst="rect">
            <a:avLst/>
          </a:prstGeom>
        </p:spPr>
        <p:txBody>
          <a:bodyPr wrap="square">
            <a:spAutoFit/>
          </a:bodyPr>
          <a:lstStyle/>
          <a:p>
            <a:pPr marL="342900" indent="-342900">
              <a:buClr>
                <a:schemeClr val="accent6">
                  <a:lumMod val="50000"/>
                </a:schemeClr>
              </a:buClr>
              <a:buFont typeface="Arial" pitchFamily="34" charset="0"/>
              <a:buChar char="•"/>
            </a:pPr>
            <a:r>
              <a:rPr lang="en-US" sz="2400" dirty="0" smtClean="0">
                <a:solidFill>
                  <a:srgbClr val="000000"/>
                </a:solidFill>
              </a:rPr>
              <a:t>Represent </a:t>
            </a:r>
            <a:r>
              <a:rPr lang="en-US" sz="2400" dirty="0">
                <a:solidFill>
                  <a:srgbClr val="000000"/>
                </a:solidFill>
              </a:rPr>
              <a:t>as many priority species as possible with the fewest number </a:t>
            </a:r>
            <a:r>
              <a:rPr lang="en-US" sz="2400" dirty="0" smtClean="0">
                <a:solidFill>
                  <a:srgbClr val="000000"/>
                </a:solidFill>
              </a:rPr>
              <a:t>of representative species</a:t>
            </a:r>
          </a:p>
          <a:p>
            <a:pPr marL="342900" indent="-342900">
              <a:lnSpc>
                <a:spcPct val="80000"/>
              </a:lnSpc>
              <a:buClr>
                <a:schemeClr val="accent6">
                  <a:lumMod val="50000"/>
                </a:schemeClr>
              </a:buClr>
              <a:buFont typeface="Arial" pitchFamily="34" charset="0"/>
              <a:buChar char="•"/>
            </a:pPr>
            <a:endParaRPr lang="en-US" sz="2400" dirty="0">
              <a:solidFill>
                <a:srgbClr val="000000"/>
              </a:solidFill>
            </a:endParaRPr>
          </a:p>
          <a:p>
            <a:pPr marL="342900" indent="-342900">
              <a:buClr>
                <a:schemeClr val="accent6">
                  <a:lumMod val="50000"/>
                </a:schemeClr>
              </a:buClr>
              <a:buFont typeface="Arial" pitchFamily="34" charset="0"/>
              <a:buChar char="•"/>
            </a:pPr>
            <a:r>
              <a:rPr lang="en-US" sz="2400" dirty="0" smtClean="0">
                <a:solidFill>
                  <a:srgbClr val="000000"/>
                </a:solidFill>
              </a:rPr>
              <a:t>Maximize </a:t>
            </a:r>
            <a:r>
              <a:rPr lang="en-US" sz="2400" dirty="0">
                <a:solidFill>
                  <a:srgbClr val="000000"/>
                </a:solidFill>
              </a:rPr>
              <a:t>geographic coverage across the LCC by selecting </a:t>
            </a:r>
            <a:r>
              <a:rPr lang="en-US" sz="2400" dirty="0" smtClean="0">
                <a:solidFill>
                  <a:srgbClr val="000000"/>
                </a:solidFill>
              </a:rPr>
              <a:t>representative species </a:t>
            </a:r>
            <a:r>
              <a:rPr lang="en-US" sz="2400" dirty="0">
                <a:solidFill>
                  <a:srgbClr val="000000"/>
                </a:solidFill>
              </a:rPr>
              <a:t>with the widest geographic </a:t>
            </a:r>
            <a:r>
              <a:rPr lang="en-US" sz="2400" dirty="0" smtClean="0">
                <a:solidFill>
                  <a:srgbClr val="000000"/>
                </a:solidFill>
              </a:rPr>
              <a:t>distributions</a:t>
            </a:r>
          </a:p>
          <a:p>
            <a:pPr marL="342900" indent="-342900">
              <a:lnSpc>
                <a:spcPct val="80000"/>
              </a:lnSpc>
              <a:buClr>
                <a:schemeClr val="accent6">
                  <a:lumMod val="50000"/>
                </a:schemeClr>
              </a:buClr>
              <a:buFont typeface="Arial" pitchFamily="34" charset="0"/>
              <a:buChar char="•"/>
            </a:pPr>
            <a:endParaRPr lang="en-US" sz="2400" dirty="0" smtClean="0">
              <a:solidFill>
                <a:srgbClr val="000000"/>
              </a:solidFill>
            </a:endParaRPr>
          </a:p>
          <a:p>
            <a:pPr marL="342900" indent="-342900">
              <a:buClr>
                <a:schemeClr val="accent6">
                  <a:lumMod val="50000"/>
                </a:schemeClr>
              </a:buClr>
              <a:buFont typeface="Arial" pitchFamily="34" charset="0"/>
              <a:buChar char="•"/>
            </a:pPr>
            <a:r>
              <a:rPr lang="en-US" sz="2400" dirty="0" smtClean="0">
                <a:solidFill>
                  <a:srgbClr val="000000"/>
                </a:solidFill>
              </a:rPr>
              <a:t>Select </a:t>
            </a:r>
            <a:r>
              <a:rPr lang="en-US" sz="2400" dirty="0">
                <a:solidFill>
                  <a:srgbClr val="000000"/>
                </a:solidFill>
              </a:rPr>
              <a:t>representative species that occur across as many habitat systems </a:t>
            </a:r>
            <a:r>
              <a:rPr lang="en-US" sz="2400" dirty="0" smtClean="0">
                <a:solidFill>
                  <a:srgbClr val="000000"/>
                </a:solidFill>
              </a:rPr>
              <a:t>as possible </a:t>
            </a:r>
            <a:r>
              <a:rPr lang="en-US" sz="2400" dirty="0">
                <a:solidFill>
                  <a:srgbClr val="000000"/>
                </a:solidFill>
              </a:rPr>
              <a:t>within the </a:t>
            </a:r>
            <a:r>
              <a:rPr lang="en-US" sz="2400" dirty="0" smtClean="0">
                <a:solidFill>
                  <a:srgbClr val="000000"/>
                </a:solidFill>
              </a:rPr>
              <a:t>LCC</a:t>
            </a:r>
            <a:endParaRPr lang="en-US" sz="2400" dirty="0">
              <a:solidFill>
                <a:srgbClr val="000000"/>
              </a:solidFill>
            </a:endParaRPr>
          </a:p>
        </p:txBody>
      </p:sp>
      <p:sp>
        <p:nvSpPr>
          <p:cNvPr id="4" name="Text Box 7"/>
          <p:cNvSpPr txBox="1">
            <a:spLocks noChangeArrowheads="1"/>
          </p:cNvSpPr>
          <p:nvPr/>
        </p:nvSpPr>
        <p:spPr bwMode="auto">
          <a:xfrm>
            <a:off x="1066800" y="1143000"/>
            <a:ext cx="7010400" cy="1477328"/>
          </a:xfrm>
          <a:prstGeom prst="rect">
            <a:avLst/>
          </a:prstGeom>
          <a:solidFill>
            <a:schemeClr val="bg2"/>
          </a:solidFill>
          <a:ln w="38100">
            <a:solidFill>
              <a:srgbClr val="9D3232"/>
            </a:solidFill>
            <a:miter lim="800000"/>
            <a:headEnd/>
            <a:tailEnd/>
          </a:ln>
          <a:effectLst/>
          <a:extLst/>
        </p:spPr>
        <p:txBody>
          <a:bodyPr>
            <a:spAutoFit/>
          </a:bodyP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eaLnBrk="1" hangingPunct="1"/>
            <a:r>
              <a:rPr lang="en-US" sz="1800" dirty="0">
                <a:latin typeface="Times New Roman" pitchFamily="18" charset="0"/>
                <a:cs typeface="Times New Roman" pitchFamily="18" charset="0"/>
              </a:rPr>
              <a:t>GOAL:</a:t>
            </a:r>
            <a:r>
              <a:rPr lang="en-US" sz="1800" b="0" dirty="0">
                <a:latin typeface="Times New Roman" pitchFamily="18" charset="0"/>
                <a:cs typeface="Times New Roman" pitchFamily="18" charset="0"/>
              </a:rPr>
              <a:t>  Identify a list of representative species for designing conservation &amp; management strategies that will most effectively sustain </a:t>
            </a:r>
            <a:r>
              <a:rPr lang="en-US" sz="1800" b="0" dirty="0" smtClean="0">
                <a:latin typeface="Times New Roman" pitchFamily="18" charset="0"/>
                <a:cs typeface="Times New Roman" pitchFamily="18" charset="0"/>
              </a:rPr>
              <a:t>fish </a:t>
            </a:r>
            <a:r>
              <a:rPr lang="en-US" sz="1800" b="0" dirty="0">
                <a:latin typeface="Times New Roman" pitchFamily="18" charset="0"/>
                <a:cs typeface="Times New Roman" pitchFamily="18" charset="0"/>
              </a:rPr>
              <a:t>and wildlife populations </a:t>
            </a:r>
            <a:r>
              <a:rPr lang="en-US" sz="1800" b="0" dirty="0" smtClean="0">
                <a:latin typeface="Times New Roman" pitchFamily="18" charset="0"/>
                <a:cs typeface="Times New Roman" pitchFamily="18" charset="0"/>
              </a:rPr>
              <a:t>at desired levels in </a:t>
            </a:r>
            <a:r>
              <a:rPr lang="en-US" sz="1800" b="0" dirty="0">
                <a:latin typeface="Times New Roman" pitchFamily="18" charset="0"/>
                <a:cs typeface="Times New Roman" pitchFamily="18" charset="0"/>
              </a:rPr>
              <a:t>the face of land use change, climate change, and other stressors occurring within the North Atlantic </a:t>
            </a:r>
            <a:r>
              <a:rPr lang="en-US" sz="1800" b="0" dirty="0" smtClean="0">
                <a:latin typeface="Times New Roman" pitchFamily="18" charset="0"/>
                <a:cs typeface="Times New Roman" pitchFamily="18" charset="0"/>
              </a:rPr>
              <a:t>LCC</a:t>
            </a:r>
            <a:endParaRPr lang="en-US" sz="1800" b="0" dirty="0">
              <a:latin typeface="Times New Roman" pitchFamily="18" charset="0"/>
              <a:cs typeface="Times New Roman" pitchFamily="18" charset="0"/>
            </a:endParaRPr>
          </a:p>
        </p:txBody>
      </p:sp>
      <p:sp>
        <p:nvSpPr>
          <p:cNvPr id="3" name="Rectangle 2"/>
          <p:cNvSpPr/>
          <p:nvPr/>
        </p:nvSpPr>
        <p:spPr>
          <a:xfrm>
            <a:off x="685800" y="228600"/>
            <a:ext cx="7896392" cy="646331"/>
          </a:xfrm>
          <a:prstGeom prst="rect">
            <a:avLst/>
          </a:prstGeom>
        </p:spPr>
        <p:txBody>
          <a:bodyPr wrap="none">
            <a:spAutoFit/>
          </a:bodyPr>
          <a:lstStyle/>
          <a:p>
            <a:pPr eaLnBrk="0" fontAlgn="base" hangingPunct="0">
              <a:spcBef>
                <a:spcPct val="0"/>
              </a:spcBef>
              <a:spcAft>
                <a:spcPct val="0"/>
              </a:spcAft>
            </a:pPr>
            <a:r>
              <a:rPr lang="en-US" sz="3600" b="1" dirty="0">
                <a:solidFill>
                  <a:schemeClr val="bg1"/>
                </a:solidFill>
                <a:effectLst>
                  <a:outerShdw blurRad="50800" dist="38100" dir="2700000" algn="tl" rotWithShape="0">
                    <a:prstClr val="black">
                      <a:alpha val="40000"/>
                    </a:prstClr>
                  </a:outerShdw>
                </a:effectLst>
                <a:latin typeface="Arial"/>
                <a:cs typeface="Arial"/>
              </a:rPr>
              <a:t>Workshop Fundamental Objectives</a:t>
            </a:r>
          </a:p>
        </p:txBody>
      </p:sp>
    </p:spTree>
    <p:extLst>
      <p:ext uri="{BB962C8B-B14F-4D97-AF65-F5344CB8AC3E}">
        <p14:creationId xmlns:p14="http://schemas.microsoft.com/office/powerpoint/2010/main" val="33345485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609600" y="1600200"/>
            <a:ext cx="8122138" cy="44196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0"/>
              </a:spcBef>
              <a:spcAft>
                <a:spcPts val="1200"/>
              </a:spcAft>
              <a:buClr>
                <a:schemeClr val="accent6">
                  <a:lumMod val="50000"/>
                </a:schemeClr>
              </a:buClr>
            </a:pPr>
            <a:r>
              <a:rPr lang="en-US" sz="2400" dirty="0" smtClean="0">
                <a:latin typeface="Times New Roman"/>
                <a:cs typeface="Times New Roman"/>
              </a:rPr>
              <a:t>Species occur over a large geographic area and represent a wide range of habitat types</a:t>
            </a:r>
          </a:p>
          <a:p>
            <a:pPr>
              <a:spcBef>
                <a:spcPts val="0"/>
              </a:spcBef>
              <a:spcAft>
                <a:spcPts val="1200"/>
              </a:spcAft>
              <a:buClr>
                <a:schemeClr val="accent6">
                  <a:lumMod val="50000"/>
                </a:schemeClr>
              </a:buClr>
            </a:pPr>
            <a:r>
              <a:rPr lang="en-US" sz="2400" dirty="0" smtClean="0">
                <a:latin typeface="Times New Roman"/>
                <a:cs typeface="Times New Roman"/>
              </a:rPr>
              <a:t>Level of sensitivity to landscape configuration, disturbance, or management</a:t>
            </a:r>
          </a:p>
          <a:p>
            <a:pPr>
              <a:spcBef>
                <a:spcPts val="0"/>
              </a:spcBef>
              <a:spcAft>
                <a:spcPts val="1200"/>
              </a:spcAft>
              <a:buClr>
                <a:schemeClr val="accent6">
                  <a:lumMod val="50000"/>
                </a:schemeClr>
              </a:buClr>
            </a:pPr>
            <a:r>
              <a:rPr lang="en-US" sz="2400" dirty="0" smtClean="0">
                <a:latin typeface="Times New Roman"/>
                <a:cs typeface="Times New Roman"/>
              </a:rPr>
              <a:t>Feasibility of Monitoring</a:t>
            </a:r>
          </a:p>
          <a:p>
            <a:pPr>
              <a:spcBef>
                <a:spcPts val="0"/>
              </a:spcBef>
              <a:spcAft>
                <a:spcPts val="1200"/>
              </a:spcAft>
              <a:buClr>
                <a:schemeClr val="accent6">
                  <a:lumMod val="50000"/>
                </a:schemeClr>
              </a:buClr>
            </a:pPr>
            <a:r>
              <a:rPr lang="en-US" sz="2400" dirty="0" smtClean="0">
                <a:latin typeface="Times New Roman"/>
                <a:cs typeface="Times New Roman"/>
              </a:rPr>
              <a:t>Life history and population dynamics “sufficiently” known</a:t>
            </a:r>
          </a:p>
          <a:p>
            <a:pPr>
              <a:spcBef>
                <a:spcPts val="0"/>
              </a:spcBef>
              <a:spcAft>
                <a:spcPts val="1200"/>
              </a:spcAft>
              <a:buClr>
                <a:schemeClr val="accent6">
                  <a:lumMod val="50000"/>
                </a:schemeClr>
              </a:buClr>
            </a:pPr>
            <a:r>
              <a:rPr lang="en-US" sz="2400" dirty="0" smtClean="0">
                <a:latin typeface="Times New Roman"/>
                <a:cs typeface="Times New Roman"/>
              </a:rPr>
              <a:t>Development or refinement of species-habitat models of species distribution and their response to environmental change</a:t>
            </a:r>
            <a:endParaRPr lang="en-US" sz="2400" dirty="0">
              <a:latin typeface="Times New Roman"/>
              <a:cs typeface="Times New Roman"/>
            </a:endParaRPr>
          </a:p>
        </p:txBody>
      </p:sp>
      <p:sp>
        <p:nvSpPr>
          <p:cNvPr id="2" name="Rectangle 1"/>
          <p:cNvSpPr/>
          <p:nvPr/>
        </p:nvSpPr>
        <p:spPr>
          <a:xfrm>
            <a:off x="838200" y="381000"/>
            <a:ext cx="3749744" cy="646331"/>
          </a:xfrm>
          <a:prstGeom prst="rect">
            <a:avLst/>
          </a:prstGeom>
        </p:spPr>
        <p:txBody>
          <a:bodyPr wrap="none">
            <a:spAutoFit/>
          </a:bodyPr>
          <a:lstStyle/>
          <a:p>
            <a:pPr eaLnBrk="0" fontAlgn="base" hangingPunct="0">
              <a:spcBef>
                <a:spcPct val="0"/>
              </a:spcBef>
              <a:spcAft>
                <a:spcPct val="0"/>
              </a:spcAft>
            </a:pPr>
            <a:r>
              <a:rPr lang="en-US" sz="3600" b="1" dirty="0">
                <a:solidFill>
                  <a:schemeClr val="bg1"/>
                </a:solidFill>
                <a:effectLst>
                  <a:outerShdw blurRad="50800" dist="38100" dir="2700000" algn="tl" rotWithShape="0">
                    <a:prstClr val="black">
                      <a:alpha val="40000"/>
                    </a:prstClr>
                  </a:outerShdw>
                </a:effectLst>
                <a:latin typeface="Arial"/>
                <a:cs typeface="Arial"/>
              </a:rPr>
              <a:t>Filtering Criteria</a:t>
            </a:r>
          </a:p>
        </p:txBody>
      </p:sp>
    </p:spTree>
    <p:extLst>
      <p:ext uri="{BB962C8B-B14F-4D97-AF65-F5344CB8AC3E}">
        <p14:creationId xmlns:p14="http://schemas.microsoft.com/office/powerpoint/2010/main" val="421873172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34" y="0"/>
            <a:ext cx="5791200" cy="1427672"/>
          </a:xfrm>
        </p:spPr>
        <p:txBody>
          <a:bodyPr>
            <a:normAutofit/>
          </a:bodyPr>
          <a:lstStyle/>
          <a:p>
            <a:pPr algn="l"/>
            <a:r>
              <a:rPr lang="en-US" sz="3600" b="1" dirty="0" smtClean="0">
                <a:solidFill>
                  <a:schemeClr val="bg1"/>
                </a:solidFill>
                <a:effectLst>
                  <a:outerShdw blurRad="50800" dist="38100" dir="2700000" algn="tl" rotWithShape="0">
                    <a:prstClr val="black">
                      <a:alpha val="40000"/>
                    </a:prstClr>
                  </a:outerShdw>
                </a:effectLst>
                <a:latin typeface="Arial" pitchFamily="34" charset="0"/>
                <a:cs typeface="Arial" pitchFamily="34" charset="0"/>
              </a:rPr>
              <a:t>Example </a:t>
            </a:r>
            <a:r>
              <a:rPr lang="en-US" sz="3600" b="1" dirty="0">
                <a:solidFill>
                  <a:schemeClr val="bg1"/>
                </a:solidFill>
                <a:effectLst>
                  <a:outerShdw blurRad="50800" dist="38100" dir="2700000" algn="tl" rotWithShape="0">
                    <a:prstClr val="black">
                      <a:alpha val="40000"/>
                    </a:prstClr>
                  </a:outerShdw>
                </a:effectLst>
                <a:latin typeface="Arial" pitchFamily="34" charset="0"/>
                <a:cs typeface="Arial" pitchFamily="34" charset="0"/>
              </a:rPr>
              <a:t>o</a:t>
            </a:r>
            <a:r>
              <a:rPr lang="en-US" sz="3600" b="1" dirty="0" smtClean="0">
                <a:solidFill>
                  <a:schemeClr val="bg1"/>
                </a:solidFill>
                <a:effectLst>
                  <a:outerShdw blurRad="50800" dist="38100" dir="2700000" algn="tl" rotWithShape="0">
                    <a:prstClr val="black">
                      <a:alpha val="40000"/>
                    </a:prstClr>
                  </a:outerShdw>
                </a:effectLst>
                <a:latin typeface="Arial" pitchFamily="34" charset="0"/>
                <a:cs typeface="Arial" pitchFamily="34" charset="0"/>
              </a:rPr>
              <a:t>f </a:t>
            </a:r>
            <a:br>
              <a:rPr lang="en-US" sz="3600" b="1" dirty="0" smtClean="0">
                <a:solidFill>
                  <a:schemeClr val="bg1"/>
                </a:solidFill>
                <a:effectLst>
                  <a:outerShdw blurRad="50800" dist="38100" dir="2700000" algn="tl" rotWithShape="0">
                    <a:prstClr val="black">
                      <a:alpha val="40000"/>
                    </a:prstClr>
                  </a:outerShdw>
                </a:effectLst>
                <a:latin typeface="Arial" pitchFamily="34" charset="0"/>
                <a:cs typeface="Arial" pitchFamily="34" charset="0"/>
              </a:rPr>
            </a:br>
            <a:r>
              <a:rPr lang="en-US" sz="3600" b="1" dirty="0" smtClean="0">
                <a:solidFill>
                  <a:schemeClr val="bg1"/>
                </a:solidFill>
                <a:effectLst>
                  <a:outerShdw blurRad="50800" dist="38100" dir="2700000" algn="tl" rotWithShape="0">
                    <a:prstClr val="black">
                      <a:alpha val="40000"/>
                    </a:prstClr>
                  </a:outerShdw>
                </a:effectLst>
                <a:latin typeface="Arial" pitchFamily="34" charset="0"/>
                <a:cs typeface="Arial" pitchFamily="34" charset="0"/>
              </a:rPr>
              <a:t>Species/Habitat Cluster</a:t>
            </a:r>
            <a:endParaRPr lang="en-US" sz="3600" b="1" dirty="0">
              <a:solidFill>
                <a:schemeClr val="bg1"/>
              </a:solidFill>
              <a:effectLst>
                <a:outerShdw blurRad="50800" dist="38100" dir="2700000" algn="tl" rotWithShape="0">
                  <a:prstClr val="black">
                    <a:alpha val="40000"/>
                  </a:prstClr>
                </a:outerShdw>
              </a:effectLst>
              <a:latin typeface="Arial" pitchFamily="34" charset="0"/>
              <a:cs typeface="Arial" pitchFamily="34" charset="0"/>
            </a:endParaRPr>
          </a:p>
        </p:txBody>
      </p:sp>
      <p:sp>
        <p:nvSpPr>
          <p:cNvPr id="3" name="Subtitle 2"/>
          <p:cNvSpPr>
            <a:spLocks noGrp="1"/>
          </p:cNvSpPr>
          <p:nvPr>
            <p:ph type="subTitle" idx="1"/>
          </p:nvPr>
        </p:nvSpPr>
        <p:spPr>
          <a:xfrm>
            <a:off x="228600" y="2333976"/>
            <a:ext cx="5047593" cy="1524001"/>
          </a:xfrm>
          <a:solidFill>
            <a:schemeClr val="accent3">
              <a:lumMod val="20000"/>
              <a:lumOff val="80000"/>
            </a:schemeClr>
          </a:solidFill>
          <a:ln>
            <a:solidFill>
              <a:schemeClr val="accent6">
                <a:lumMod val="50000"/>
              </a:schemeClr>
            </a:solidFill>
          </a:ln>
        </p:spPr>
        <p:txBody>
          <a:bodyPr>
            <a:normAutofit fontScale="32500" lnSpcReduction="20000"/>
          </a:bodyPr>
          <a:lstStyle/>
          <a:p>
            <a:pPr algn="l">
              <a:spcBef>
                <a:spcPts val="0"/>
              </a:spcBef>
            </a:pPr>
            <a:r>
              <a:rPr lang="en-US" sz="5500" dirty="0" smtClean="0">
                <a:solidFill>
                  <a:schemeClr val="tx1"/>
                </a:solidFill>
                <a:latin typeface="Times New Roman" pitchFamily="18" charset="0"/>
                <a:cs typeface="Times New Roman" pitchFamily="18" charset="0"/>
              </a:rPr>
              <a:t>Acadian-Appalachian </a:t>
            </a:r>
            <a:r>
              <a:rPr lang="en-US" sz="5500" dirty="0" err="1">
                <a:solidFill>
                  <a:schemeClr val="tx1"/>
                </a:solidFill>
                <a:latin typeface="Times New Roman" pitchFamily="18" charset="0"/>
                <a:cs typeface="Times New Roman" pitchFamily="18" charset="0"/>
              </a:rPr>
              <a:t>Montane</a:t>
            </a:r>
            <a:r>
              <a:rPr lang="en-US" sz="5500" dirty="0">
                <a:solidFill>
                  <a:schemeClr val="tx1"/>
                </a:solidFill>
                <a:latin typeface="Times New Roman" pitchFamily="18" charset="0"/>
                <a:cs typeface="Times New Roman" pitchFamily="18" charset="0"/>
              </a:rPr>
              <a:t> Spruce-Fir Forest</a:t>
            </a:r>
          </a:p>
          <a:p>
            <a:pPr algn="l"/>
            <a:r>
              <a:rPr lang="en-US" sz="5500" dirty="0">
                <a:solidFill>
                  <a:schemeClr val="tx1"/>
                </a:solidFill>
                <a:latin typeface="Times New Roman" pitchFamily="18" charset="0"/>
                <a:cs typeface="Times New Roman" pitchFamily="18" charset="0"/>
              </a:rPr>
              <a:t>Acadian Low-Elevation Spruce-Fir Forest and Flats</a:t>
            </a:r>
          </a:p>
          <a:p>
            <a:pPr algn="l"/>
            <a:r>
              <a:rPr lang="en-US" sz="5500" dirty="0">
                <a:solidFill>
                  <a:schemeClr val="tx1"/>
                </a:solidFill>
                <a:latin typeface="Times New Roman" pitchFamily="18" charset="0"/>
                <a:cs typeface="Times New Roman" pitchFamily="18" charset="0"/>
              </a:rPr>
              <a:t>Acadian Sub-Boreal Spruce Barrens</a:t>
            </a:r>
          </a:p>
          <a:p>
            <a:pPr algn="l"/>
            <a:r>
              <a:rPr lang="en-US" sz="5500" dirty="0">
                <a:solidFill>
                  <a:schemeClr val="tx1"/>
                </a:solidFill>
                <a:latin typeface="Times New Roman" pitchFamily="18" charset="0"/>
                <a:cs typeface="Times New Roman" pitchFamily="18" charset="0"/>
              </a:rPr>
              <a:t>Boreal-Laurentian Conifer Acidic Swamp</a:t>
            </a:r>
          </a:p>
          <a:p>
            <a:pPr algn="l"/>
            <a:r>
              <a:rPr lang="en-US" sz="5500" dirty="0">
                <a:solidFill>
                  <a:schemeClr val="tx1"/>
                </a:solidFill>
                <a:latin typeface="Times New Roman" pitchFamily="18" charset="0"/>
                <a:cs typeface="Times New Roman" pitchFamily="18" charset="0"/>
              </a:rPr>
              <a:t>Boreal Jack Pine-Black Spruce Forest</a:t>
            </a:r>
          </a:p>
          <a:p>
            <a:pPr algn="l"/>
            <a:endParaRPr lang="en-US" sz="5500" dirty="0" smtClean="0"/>
          </a:p>
        </p:txBody>
      </p:sp>
      <p:sp>
        <p:nvSpPr>
          <p:cNvPr id="4" name="TextBox 3"/>
          <p:cNvSpPr txBox="1"/>
          <p:nvPr/>
        </p:nvSpPr>
        <p:spPr>
          <a:xfrm>
            <a:off x="1066800" y="4648200"/>
            <a:ext cx="3124200" cy="1200329"/>
          </a:xfrm>
          <a:prstGeom prst="rect">
            <a:avLst/>
          </a:prstGeom>
          <a:solidFill>
            <a:schemeClr val="accent3">
              <a:lumMod val="20000"/>
              <a:lumOff val="80000"/>
            </a:schemeClr>
          </a:solidFill>
          <a:ln>
            <a:solidFill>
              <a:schemeClr val="accent6">
                <a:lumMod val="50000"/>
              </a:schemeClr>
            </a:solidFill>
          </a:ln>
        </p:spPr>
        <p:txBody>
          <a:bodyPr wrap="square" rtlCol="0">
            <a:spAutoFit/>
          </a:bodyPr>
          <a:lstStyle/>
          <a:p>
            <a:pPr marL="283464" indent="-283464">
              <a:buFont typeface="Times New Roman" pitchFamily="18" charset="0"/>
              <a:buChar char="­"/>
            </a:pPr>
            <a:r>
              <a:rPr lang="en-US" dirty="0" smtClean="0">
                <a:latin typeface="Times New Roman" pitchFamily="18" charset="0"/>
                <a:cs typeface="Times New Roman" pitchFamily="18" charset="0"/>
              </a:rPr>
              <a:t>American </a:t>
            </a:r>
            <a:r>
              <a:rPr lang="en-US" dirty="0">
                <a:latin typeface="Times New Roman" pitchFamily="18" charset="0"/>
                <a:cs typeface="Times New Roman" pitchFamily="18" charset="0"/>
              </a:rPr>
              <a:t>Marten</a:t>
            </a:r>
          </a:p>
          <a:p>
            <a:pPr marL="285750" indent="-285750">
              <a:buFont typeface="Times New Roman" pitchFamily="18" charset="0"/>
              <a:buChar char="-"/>
            </a:pPr>
            <a:r>
              <a:rPr lang="en-US" dirty="0">
                <a:latin typeface="Times New Roman" pitchFamily="18" charset="0"/>
                <a:cs typeface="Times New Roman" pitchFamily="18" charset="0"/>
              </a:rPr>
              <a:t>Blackpoll Warbler</a:t>
            </a:r>
          </a:p>
          <a:p>
            <a:pPr marL="285750" indent="-285750">
              <a:buFont typeface="Times New Roman" pitchFamily="18" charset="0"/>
              <a:buChar char="-"/>
            </a:pPr>
            <a:r>
              <a:rPr lang="en-US" dirty="0">
                <a:latin typeface="Times New Roman" pitchFamily="18" charset="0"/>
                <a:cs typeface="Times New Roman" pitchFamily="18" charset="0"/>
              </a:rPr>
              <a:t>Spruce Grouse</a:t>
            </a:r>
          </a:p>
          <a:p>
            <a:pPr marL="285750" indent="-285750">
              <a:buFont typeface="Times New Roman" pitchFamily="18" charset="0"/>
              <a:buChar char="-"/>
            </a:pPr>
            <a:r>
              <a:rPr lang="en-US" dirty="0">
                <a:latin typeface="Times New Roman" pitchFamily="18" charset="0"/>
                <a:cs typeface="Times New Roman" pitchFamily="18" charset="0"/>
              </a:rPr>
              <a:t>White-throated Sparrow</a:t>
            </a:r>
          </a:p>
        </p:txBody>
      </p:sp>
      <p:sp>
        <p:nvSpPr>
          <p:cNvPr id="5" name="TextBox 4"/>
          <p:cNvSpPr txBox="1"/>
          <p:nvPr/>
        </p:nvSpPr>
        <p:spPr>
          <a:xfrm>
            <a:off x="5743903" y="1219200"/>
            <a:ext cx="3200400" cy="5078313"/>
          </a:xfrm>
          <a:prstGeom prst="rect">
            <a:avLst/>
          </a:prstGeom>
          <a:solidFill>
            <a:schemeClr val="accent3">
              <a:lumMod val="20000"/>
              <a:lumOff val="80000"/>
            </a:schemeClr>
          </a:solidFill>
          <a:ln>
            <a:solidFill>
              <a:schemeClr val="accent6">
                <a:lumMod val="50000"/>
              </a:schemeClr>
            </a:solidFill>
          </a:ln>
        </p:spPr>
        <p:txBody>
          <a:bodyPr wrap="square" rtlCol="0">
            <a:spAutoFit/>
          </a:bodyPr>
          <a:lstStyle/>
          <a:p>
            <a:r>
              <a:rPr lang="en-US" dirty="0"/>
              <a:t>Bay-breasted Warbler</a:t>
            </a:r>
          </a:p>
          <a:p>
            <a:r>
              <a:rPr lang="en-US" dirty="0"/>
              <a:t>Bicknell’s Thrush</a:t>
            </a:r>
          </a:p>
          <a:p>
            <a:r>
              <a:rPr lang="en-US" dirty="0"/>
              <a:t>Black-backed Woodpecker</a:t>
            </a:r>
          </a:p>
          <a:p>
            <a:r>
              <a:rPr lang="en-US" dirty="0" err="1"/>
              <a:t>Blackburnian</a:t>
            </a:r>
            <a:r>
              <a:rPr lang="en-US" dirty="0"/>
              <a:t> Warbler</a:t>
            </a:r>
          </a:p>
          <a:p>
            <a:r>
              <a:rPr lang="en-US" dirty="0"/>
              <a:t>Black-throated Green Warbler</a:t>
            </a:r>
          </a:p>
          <a:p>
            <a:r>
              <a:rPr lang="en-US" dirty="0"/>
              <a:t>Bonaparte’s Gull</a:t>
            </a:r>
          </a:p>
          <a:p>
            <a:r>
              <a:rPr lang="en-US" dirty="0"/>
              <a:t>Boreal Chickadee</a:t>
            </a:r>
          </a:p>
          <a:p>
            <a:r>
              <a:rPr lang="en-US" dirty="0"/>
              <a:t>Boreal Owl</a:t>
            </a:r>
          </a:p>
          <a:p>
            <a:r>
              <a:rPr lang="en-US" dirty="0"/>
              <a:t>Brown Creeper</a:t>
            </a:r>
          </a:p>
          <a:p>
            <a:r>
              <a:rPr lang="en-US" dirty="0"/>
              <a:t>Cape May Warbler</a:t>
            </a:r>
          </a:p>
          <a:p>
            <a:r>
              <a:rPr lang="en-US" dirty="0"/>
              <a:t>Gray Jay</a:t>
            </a:r>
          </a:p>
          <a:p>
            <a:r>
              <a:rPr lang="en-US" dirty="0"/>
              <a:t>Lynx</a:t>
            </a:r>
          </a:p>
          <a:p>
            <a:r>
              <a:rPr lang="en-US" dirty="0"/>
              <a:t>Northern Saw-whet Owl</a:t>
            </a:r>
          </a:p>
          <a:p>
            <a:r>
              <a:rPr lang="en-US" dirty="0"/>
              <a:t>Olive-sided Flycatcher</a:t>
            </a:r>
          </a:p>
          <a:p>
            <a:r>
              <a:rPr lang="en-US" dirty="0"/>
              <a:t>Palm Warbler</a:t>
            </a:r>
          </a:p>
          <a:p>
            <a:r>
              <a:rPr lang="en-US" dirty="0"/>
              <a:t>Pine Grosbeak</a:t>
            </a:r>
          </a:p>
          <a:p>
            <a:r>
              <a:rPr lang="en-US" dirty="0"/>
              <a:t>Purple Finch</a:t>
            </a:r>
          </a:p>
          <a:p>
            <a:r>
              <a:rPr lang="en-US" dirty="0"/>
              <a:t>Sharp-shinned Hawk</a:t>
            </a:r>
          </a:p>
        </p:txBody>
      </p:sp>
      <p:sp>
        <p:nvSpPr>
          <p:cNvPr id="6" name="TextBox 5"/>
          <p:cNvSpPr txBox="1"/>
          <p:nvPr/>
        </p:nvSpPr>
        <p:spPr>
          <a:xfrm>
            <a:off x="5743903" y="304800"/>
            <a:ext cx="3200400" cy="830997"/>
          </a:xfrm>
          <a:prstGeom prst="rect">
            <a:avLst/>
          </a:prstGeom>
          <a:solidFill>
            <a:schemeClr val="tx2">
              <a:lumMod val="40000"/>
              <a:lumOff val="60000"/>
            </a:schemeClr>
          </a:solidFill>
          <a:ln>
            <a:solidFill>
              <a:schemeClr val="accent6">
                <a:lumMod val="50000"/>
              </a:schemeClr>
            </a:solidFill>
          </a:ln>
        </p:spPr>
        <p:txBody>
          <a:bodyPr wrap="square" rtlCol="0">
            <a:spAutoFit/>
          </a:bodyPr>
          <a:lstStyle/>
          <a:p>
            <a:pPr algn="ctr"/>
            <a:r>
              <a:rPr lang="en-US" sz="2400" dirty="0" smtClean="0">
                <a:latin typeface="Times New Roman" pitchFamily="18" charset="0"/>
                <a:cs typeface="Times New Roman" pitchFamily="18" charset="0"/>
              </a:rPr>
              <a:t>Species Represented of those considered (18)</a:t>
            </a:r>
            <a:endParaRPr lang="en-US" sz="2400" dirty="0">
              <a:latin typeface="Times New Roman" pitchFamily="18" charset="0"/>
              <a:cs typeface="Times New Roman" pitchFamily="18" charset="0"/>
            </a:endParaRPr>
          </a:p>
        </p:txBody>
      </p:sp>
      <p:sp>
        <p:nvSpPr>
          <p:cNvPr id="7" name="TextBox 6"/>
          <p:cNvSpPr txBox="1"/>
          <p:nvPr/>
        </p:nvSpPr>
        <p:spPr>
          <a:xfrm>
            <a:off x="838200" y="1508234"/>
            <a:ext cx="3923702" cy="830997"/>
          </a:xfrm>
          <a:prstGeom prst="rect">
            <a:avLst/>
          </a:prstGeom>
          <a:solidFill>
            <a:schemeClr val="tx2">
              <a:lumMod val="40000"/>
              <a:lumOff val="60000"/>
            </a:schemeClr>
          </a:solidFill>
          <a:ln>
            <a:solidFill>
              <a:schemeClr val="accent6">
                <a:lumMod val="50000"/>
              </a:schemeClr>
            </a:solidFill>
          </a:ln>
        </p:spPr>
        <p:txBody>
          <a:bodyPr wrap="none" rtlCol="0">
            <a:spAutoFit/>
          </a:bodyPr>
          <a:lstStyle/>
          <a:p>
            <a:pPr algn="ctr"/>
            <a:r>
              <a:rPr lang="en-US" sz="2400" dirty="0" smtClean="0">
                <a:latin typeface="Times New Roman" pitchFamily="18" charset="0"/>
                <a:cs typeface="Times New Roman" pitchFamily="18" charset="0"/>
              </a:rPr>
              <a:t>Habitat Types Associated with</a:t>
            </a:r>
          </a:p>
          <a:p>
            <a:pPr algn="ctr">
              <a:spcAft>
                <a:spcPts val="600"/>
              </a:spcAft>
            </a:pPr>
            <a:r>
              <a:rPr lang="en-US" sz="2400" dirty="0" smtClean="0">
                <a:latin typeface="Times New Roman" pitchFamily="18" charset="0"/>
                <a:cs typeface="Times New Roman" pitchFamily="18" charset="0"/>
              </a:rPr>
              <a:t>Spruce-fir </a:t>
            </a:r>
            <a:r>
              <a:rPr lang="en-US" sz="2400" dirty="0">
                <a:latin typeface="Times New Roman" pitchFamily="18" charset="0"/>
                <a:cs typeface="Times New Roman" pitchFamily="18" charset="0"/>
              </a:rPr>
              <a:t>F</a:t>
            </a:r>
            <a:r>
              <a:rPr lang="en-US" sz="2400" dirty="0" smtClean="0">
                <a:latin typeface="Times New Roman" pitchFamily="18" charset="0"/>
                <a:cs typeface="Times New Roman" pitchFamily="18" charset="0"/>
              </a:rPr>
              <a:t>orest</a:t>
            </a:r>
            <a:endParaRPr lang="en-US" sz="2400" dirty="0">
              <a:latin typeface="Times New Roman" pitchFamily="18" charset="0"/>
              <a:cs typeface="Times New Roman" pitchFamily="18" charset="0"/>
            </a:endParaRPr>
          </a:p>
        </p:txBody>
      </p:sp>
      <p:sp>
        <p:nvSpPr>
          <p:cNvPr id="8" name="TextBox 7"/>
          <p:cNvSpPr txBox="1"/>
          <p:nvPr/>
        </p:nvSpPr>
        <p:spPr>
          <a:xfrm>
            <a:off x="1132678" y="4027358"/>
            <a:ext cx="3026791" cy="461665"/>
          </a:xfrm>
          <a:prstGeom prst="rect">
            <a:avLst/>
          </a:prstGeom>
          <a:solidFill>
            <a:schemeClr val="tx2">
              <a:lumMod val="40000"/>
              <a:lumOff val="60000"/>
            </a:schemeClr>
          </a:solidFill>
          <a:ln>
            <a:solidFill>
              <a:schemeClr val="accent6">
                <a:lumMod val="50000"/>
              </a:schemeClr>
            </a:solidFill>
          </a:ln>
        </p:spPr>
        <p:txBody>
          <a:bodyPr wrap="none" rtlCol="0">
            <a:spAutoFit/>
          </a:bodyPr>
          <a:lstStyle/>
          <a:p>
            <a:pPr>
              <a:spcAft>
                <a:spcPts val="600"/>
              </a:spcAft>
            </a:pPr>
            <a:r>
              <a:rPr lang="en-US" sz="2400" dirty="0"/>
              <a:t>Representative Species</a:t>
            </a:r>
          </a:p>
        </p:txBody>
      </p:sp>
    </p:spTree>
    <p:extLst>
      <p:ext uri="{BB962C8B-B14F-4D97-AF65-F5344CB8AC3E}">
        <p14:creationId xmlns:p14="http://schemas.microsoft.com/office/powerpoint/2010/main" val="1796067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387925" y="1371600"/>
            <a:ext cx="7772400" cy="49530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Clr>
                <a:schemeClr val="accent6">
                  <a:lumMod val="50000"/>
                </a:schemeClr>
              </a:buClr>
            </a:pPr>
            <a:r>
              <a:rPr lang="en-US" sz="2800" dirty="0" smtClean="0">
                <a:solidFill>
                  <a:srgbClr val="000000"/>
                </a:solidFill>
              </a:rPr>
              <a:t>87 terrestrial species selected</a:t>
            </a:r>
          </a:p>
          <a:p>
            <a:pPr marL="909638" indent="-563563">
              <a:buFont typeface="Times New Roman" pitchFamily="18" charset="0"/>
              <a:buChar char="-"/>
            </a:pPr>
            <a:r>
              <a:rPr lang="en-US" sz="2400" dirty="0" smtClean="0">
                <a:solidFill>
                  <a:srgbClr val="000000"/>
                </a:solidFill>
              </a:rPr>
              <a:t>66 birds; </a:t>
            </a:r>
          </a:p>
          <a:p>
            <a:pPr marL="909638" indent="-563563">
              <a:buFont typeface="Times New Roman" pitchFamily="18" charset="0"/>
              <a:buChar char="-"/>
            </a:pPr>
            <a:r>
              <a:rPr lang="en-US" sz="2400" dirty="0" smtClean="0">
                <a:solidFill>
                  <a:srgbClr val="000000"/>
                </a:solidFill>
              </a:rPr>
              <a:t>13 </a:t>
            </a:r>
            <a:r>
              <a:rPr lang="en-US" sz="2400" dirty="0" err="1" smtClean="0">
                <a:solidFill>
                  <a:srgbClr val="000000"/>
                </a:solidFill>
              </a:rPr>
              <a:t>herps</a:t>
            </a:r>
            <a:r>
              <a:rPr lang="en-US" sz="2400" dirty="0" smtClean="0">
                <a:solidFill>
                  <a:srgbClr val="000000"/>
                </a:solidFill>
              </a:rPr>
              <a:t>; </a:t>
            </a:r>
          </a:p>
          <a:p>
            <a:pPr marL="909638" indent="-563563">
              <a:buFont typeface="Times New Roman" pitchFamily="18" charset="0"/>
              <a:buChar char="-"/>
            </a:pPr>
            <a:r>
              <a:rPr lang="en-US" sz="2400" dirty="0" smtClean="0">
                <a:solidFill>
                  <a:srgbClr val="000000"/>
                </a:solidFill>
              </a:rPr>
              <a:t>4 mammals; </a:t>
            </a:r>
          </a:p>
          <a:p>
            <a:pPr marL="909638" indent="-563563">
              <a:buFont typeface="Times New Roman" pitchFamily="18" charset="0"/>
              <a:buChar char="-"/>
            </a:pPr>
            <a:r>
              <a:rPr lang="en-US" sz="2400" dirty="0" smtClean="0">
                <a:solidFill>
                  <a:srgbClr val="000000"/>
                </a:solidFill>
              </a:rPr>
              <a:t>2 plants; </a:t>
            </a:r>
          </a:p>
          <a:p>
            <a:pPr marL="909638" indent="-563563">
              <a:buFont typeface="Times New Roman" pitchFamily="18" charset="0"/>
              <a:buChar char="-"/>
            </a:pPr>
            <a:r>
              <a:rPr lang="en-US" sz="2400" dirty="0" smtClean="0">
                <a:solidFill>
                  <a:srgbClr val="000000"/>
                </a:solidFill>
              </a:rPr>
              <a:t>2 invertebrates</a:t>
            </a:r>
          </a:p>
          <a:p>
            <a:pPr>
              <a:buClr>
                <a:schemeClr val="accent6">
                  <a:lumMod val="50000"/>
                </a:schemeClr>
              </a:buClr>
            </a:pPr>
            <a:r>
              <a:rPr lang="en-US" sz="2800" dirty="0" smtClean="0">
                <a:solidFill>
                  <a:srgbClr val="000000"/>
                </a:solidFill>
              </a:rPr>
              <a:t>12 aquatic species selected</a:t>
            </a:r>
          </a:p>
          <a:p>
            <a:pPr marL="909638" indent="-563563">
              <a:buFont typeface="Times New Roman" pitchFamily="18" charset="0"/>
              <a:buChar char="-"/>
            </a:pPr>
            <a:r>
              <a:rPr lang="en-US" sz="2400" dirty="0" smtClean="0">
                <a:solidFill>
                  <a:srgbClr val="000000"/>
                </a:solidFill>
              </a:rPr>
              <a:t>10 fish; </a:t>
            </a:r>
          </a:p>
          <a:p>
            <a:pPr marL="909638" indent="-563563">
              <a:buFont typeface="Times New Roman" pitchFamily="18" charset="0"/>
              <a:buChar char="-"/>
            </a:pPr>
            <a:r>
              <a:rPr lang="en-US" sz="2400" dirty="0" smtClean="0">
                <a:solidFill>
                  <a:srgbClr val="000000"/>
                </a:solidFill>
              </a:rPr>
              <a:t>1 mussel; </a:t>
            </a:r>
          </a:p>
          <a:p>
            <a:pPr marL="909638" indent="-563563">
              <a:buFont typeface="Times New Roman" pitchFamily="18" charset="0"/>
              <a:buChar char="-"/>
            </a:pPr>
            <a:r>
              <a:rPr lang="en-US" sz="2400" dirty="0" smtClean="0">
                <a:solidFill>
                  <a:srgbClr val="000000"/>
                </a:solidFill>
              </a:rPr>
              <a:t>1 salamander</a:t>
            </a:r>
          </a:p>
          <a:p>
            <a:pPr>
              <a:buClr>
                <a:srgbClr val="FFFF99"/>
              </a:buClr>
              <a:buFont typeface="Wingdings" charset="2"/>
              <a:buChar char="§"/>
            </a:pPr>
            <a:endParaRPr lang="en-US" sz="2800" dirty="0" smtClean="0">
              <a:solidFill>
                <a:schemeClr val="bg2"/>
              </a:solidFill>
            </a:endParaRPr>
          </a:p>
          <a:p>
            <a:pPr marL="909638" indent="-563563">
              <a:buClr>
                <a:srgbClr val="FFFF99"/>
              </a:buClr>
              <a:buFont typeface="Wingdings" charset="2"/>
              <a:buChar char="²"/>
            </a:pPr>
            <a:endParaRPr lang="en-US" dirty="0">
              <a:solidFill>
                <a:srgbClr val="FFFF99"/>
              </a:solidFill>
            </a:endParaRPr>
          </a:p>
        </p:txBody>
      </p:sp>
      <p:pic>
        <p:nvPicPr>
          <p:cNvPr id="4" name="Picture 3"/>
          <p:cNvPicPr>
            <a:picLocks noChangeAspect="1" noChangeArrowheads="1"/>
          </p:cNvPicPr>
          <p:nvPr/>
        </p:nvPicPr>
        <p:blipFill>
          <a:blip r:embed="rId3" cstate="print"/>
          <a:srcRect/>
          <a:stretch>
            <a:fillRect/>
          </a:stretch>
        </p:blipFill>
        <p:spPr bwMode="auto">
          <a:xfrm>
            <a:off x="6553200" y="228600"/>
            <a:ext cx="2088385" cy="1571261"/>
          </a:xfrm>
          <a:prstGeom prst="rect">
            <a:avLst/>
          </a:prstGeom>
          <a:noFill/>
          <a:ln w="9525">
            <a:solidFill>
              <a:srgbClr val="9D3232"/>
            </a:solidFill>
            <a:miter lim="800000"/>
            <a:headEnd/>
            <a:tailEnd/>
          </a:ln>
        </p:spPr>
      </p:pic>
      <p:pic>
        <p:nvPicPr>
          <p:cNvPr id="6" name="Picture 2" descr="Attractive migrants such as Wood Thrush add to the variety of species (Herbert Stärker)"/>
          <p:cNvPicPr>
            <a:picLocks noChangeAspect="1" noChangeArrowheads="1"/>
          </p:cNvPicPr>
          <p:nvPr/>
        </p:nvPicPr>
        <p:blipFill>
          <a:blip r:embed="rId4" cstate="print"/>
          <a:srcRect/>
          <a:stretch>
            <a:fillRect/>
          </a:stretch>
        </p:blipFill>
        <p:spPr bwMode="auto">
          <a:xfrm flipH="1">
            <a:off x="6477000" y="4191000"/>
            <a:ext cx="2342189" cy="1565413"/>
          </a:xfrm>
          <a:prstGeom prst="rect">
            <a:avLst/>
          </a:prstGeom>
          <a:noFill/>
          <a:ln>
            <a:solidFill>
              <a:srgbClr val="9D3232"/>
            </a:solidFill>
          </a:ln>
        </p:spPr>
      </p:pic>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 y="1645966"/>
            <a:ext cx="1143000" cy="41052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2057400"/>
            <a:ext cx="2876550" cy="19345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38200" y="457200"/>
            <a:ext cx="1851789" cy="646331"/>
          </a:xfrm>
          <a:prstGeom prst="rect">
            <a:avLst/>
          </a:prstGeom>
        </p:spPr>
        <p:txBody>
          <a:bodyPr wrap="none">
            <a:spAutoFit/>
          </a:bodyPr>
          <a:lstStyle/>
          <a:p>
            <a:pPr eaLnBrk="0" fontAlgn="base" hangingPunct="0">
              <a:spcBef>
                <a:spcPct val="0"/>
              </a:spcBef>
              <a:spcAft>
                <a:spcPct val="0"/>
              </a:spcAft>
            </a:pPr>
            <a:r>
              <a:rPr lang="en-US" sz="3600" b="1" dirty="0">
                <a:solidFill>
                  <a:schemeClr val="bg1"/>
                </a:solidFill>
                <a:effectLst>
                  <a:outerShdw blurRad="50800" dist="38100" dir="2700000" algn="tl" rotWithShape="0">
                    <a:prstClr val="black">
                      <a:alpha val="40000"/>
                    </a:prstClr>
                  </a:outerShdw>
                </a:effectLst>
                <a:latin typeface="Arial"/>
                <a:cs typeface="Arial"/>
              </a:rPr>
              <a:t>Results</a:t>
            </a:r>
          </a:p>
        </p:txBody>
      </p:sp>
    </p:spTree>
    <p:extLst>
      <p:ext uri="{BB962C8B-B14F-4D97-AF65-F5344CB8AC3E}">
        <p14:creationId xmlns:p14="http://schemas.microsoft.com/office/powerpoint/2010/main" val="52307064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76400"/>
            <a:ext cx="8122138" cy="44196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0"/>
              </a:spcBef>
              <a:spcAft>
                <a:spcPts val="1800"/>
              </a:spcAft>
              <a:buClr>
                <a:srgbClr val="0070C0"/>
              </a:buClr>
            </a:pPr>
            <a:endParaRPr lang="en-US" sz="2400" dirty="0">
              <a:solidFill>
                <a:schemeClr val="bg2"/>
              </a:solidFill>
              <a:latin typeface="Times New Roman"/>
              <a:cs typeface="Times New Roman"/>
            </a:endParaRPr>
          </a:p>
        </p:txBody>
      </p:sp>
      <p:sp>
        <p:nvSpPr>
          <p:cNvPr id="4" name="Rectangle 3"/>
          <p:cNvSpPr/>
          <p:nvPr/>
        </p:nvSpPr>
        <p:spPr>
          <a:xfrm>
            <a:off x="686671" y="457200"/>
            <a:ext cx="3980577" cy="646331"/>
          </a:xfrm>
          <a:prstGeom prst="rect">
            <a:avLst/>
          </a:prstGeom>
        </p:spPr>
        <p:txBody>
          <a:bodyPr wrap="none">
            <a:spAutoFit/>
          </a:bodyPr>
          <a:lstStyle/>
          <a:p>
            <a:pPr eaLnBrk="0" fontAlgn="base" hangingPunct="0">
              <a:spcBef>
                <a:spcPct val="0"/>
              </a:spcBef>
              <a:spcAft>
                <a:spcPct val="0"/>
              </a:spcAft>
            </a:pPr>
            <a:r>
              <a:rPr lang="en-US" sz="3600" b="1" dirty="0">
                <a:solidFill>
                  <a:srgbClr val="FFFFFF"/>
                </a:solidFill>
                <a:effectLst>
                  <a:outerShdw blurRad="50800" dist="38100" dir="2700000" algn="tl" rotWithShape="0">
                    <a:prstClr val="black">
                      <a:alpha val="40000"/>
                    </a:prstClr>
                  </a:outerShdw>
                </a:effectLst>
                <a:latin typeface="Arial"/>
                <a:cs typeface="Arial"/>
              </a:rPr>
              <a:t>Lessons Learned</a:t>
            </a:r>
          </a:p>
        </p:txBody>
      </p:sp>
      <p:sp>
        <p:nvSpPr>
          <p:cNvPr id="5" name="Rectangle 4"/>
          <p:cNvSpPr/>
          <p:nvPr/>
        </p:nvSpPr>
        <p:spPr>
          <a:xfrm>
            <a:off x="457201" y="1676400"/>
            <a:ext cx="8305800" cy="4154984"/>
          </a:xfrm>
          <a:prstGeom prst="rect">
            <a:avLst/>
          </a:prstGeom>
        </p:spPr>
        <p:txBody>
          <a:bodyPr wrap="square">
            <a:spAutoFit/>
          </a:bodyPr>
          <a:lstStyle/>
          <a:p>
            <a:pPr marL="285750" indent="-285750">
              <a:spcAft>
                <a:spcPts val="1200"/>
              </a:spcAft>
              <a:buClr>
                <a:schemeClr val="accent6">
                  <a:lumMod val="50000"/>
                </a:schemeClr>
              </a:buClr>
              <a:buFont typeface="Arial" pitchFamily="34" charset="0"/>
              <a:buChar char="•"/>
            </a:pPr>
            <a:r>
              <a:rPr lang="en-US" sz="2800" dirty="0" smtClean="0">
                <a:latin typeface="Times New Roman" pitchFamily="18" charset="0"/>
                <a:cs typeface="Times New Roman" pitchFamily="18" charset="0"/>
              </a:rPr>
              <a:t>Lack </a:t>
            </a:r>
            <a:r>
              <a:rPr lang="en-US" sz="2800" dirty="0">
                <a:latin typeface="Times New Roman" pitchFamily="18" charset="0"/>
                <a:cs typeface="Times New Roman" pitchFamily="18" charset="0"/>
              </a:rPr>
              <a:t>of familiarity with TNC</a:t>
            </a:r>
            <a:r>
              <a:rPr lang="ja-JP" altLang="en-US" sz="2800" dirty="0">
                <a:latin typeface="Times New Roman" pitchFamily="18" charset="0"/>
                <a:cs typeface="Times New Roman" pitchFamily="18" charset="0"/>
              </a:rPr>
              <a:t>’</a:t>
            </a:r>
            <a:r>
              <a:rPr lang="en-US" altLang="ja-JP" sz="2800" dirty="0">
                <a:latin typeface="Times New Roman" pitchFamily="18" charset="0"/>
                <a:cs typeface="Times New Roman" pitchFamily="18" charset="0"/>
              </a:rPr>
              <a:t>s classification </a:t>
            </a:r>
            <a:r>
              <a:rPr lang="en-US" altLang="ja-JP" sz="2800" dirty="0" smtClean="0">
                <a:latin typeface="Times New Roman" pitchFamily="18" charset="0"/>
                <a:cs typeface="Times New Roman" pitchFamily="18" charset="0"/>
              </a:rPr>
              <a:t>systems </a:t>
            </a:r>
          </a:p>
          <a:p>
            <a:pPr marL="285750" indent="-285750">
              <a:spcAft>
                <a:spcPts val="1200"/>
              </a:spcAft>
              <a:buClr>
                <a:schemeClr val="accent6">
                  <a:lumMod val="50000"/>
                </a:schemeClr>
              </a:buClr>
              <a:buFont typeface="Arial" pitchFamily="34" charset="0"/>
              <a:buChar char="•"/>
            </a:pPr>
            <a:r>
              <a:rPr lang="en-US" altLang="ja-JP" sz="2800" dirty="0">
                <a:latin typeface="Times New Roman" pitchFamily="18" charset="0"/>
                <a:cs typeface="Times New Roman" pitchFamily="18" charset="0"/>
              </a:rPr>
              <a:t>L</a:t>
            </a:r>
            <a:r>
              <a:rPr lang="en-US" altLang="ja-JP" sz="2800" dirty="0" smtClean="0">
                <a:latin typeface="Times New Roman" pitchFamily="18" charset="0"/>
                <a:cs typeface="Times New Roman" pitchFamily="18" charset="0"/>
              </a:rPr>
              <a:t>ack </a:t>
            </a:r>
            <a:r>
              <a:rPr lang="en-US" altLang="ja-JP" sz="2800" dirty="0">
                <a:latin typeface="Times New Roman" pitchFamily="18" charset="0"/>
                <a:cs typeface="Times New Roman" pitchFamily="18" charset="0"/>
              </a:rPr>
              <a:t>of detailed knowledge of species associations with the detailed habitat system level of classification </a:t>
            </a:r>
            <a:r>
              <a:rPr lang="en-US" altLang="ja-JP" sz="2800" dirty="0" smtClean="0">
                <a:latin typeface="Times New Roman" pitchFamily="18" charset="0"/>
                <a:cs typeface="Times New Roman" pitchFamily="18" charset="0"/>
              </a:rPr>
              <a:t>hierarchy</a:t>
            </a:r>
          </a:p>
          <a:p>
            <a:pPr marL="285750" indent="-285750">
              <a:spcAft>
                <a:spcPts val="1200"/>
              </a:spcAft>
              <a:buClr>
                <a:schemeClr val="accent6">
                  <a:lumMod val="50000"/>
                </a:schemeClr>
              </a:buClr>
              <a:buFont typeface="Arial" pitchFamily="34" charset="0"/>
              <a:buChar char="•"/>
            </a:pPr>
            <a:r>
              <a:rPr lang="en-US" sz="2800" dirty="0" smtClean="0">
                <a:latin typeface="Times New Roman" pitchFamily="18" charset="0"/>
                <a:cs typeface="Times New Roman" pitchFamily="18" charset="0"/>
              </a:rPr>
              <a:t>Complex Aquatic habitat classification system </a:t>
            </a:r>
          </a:p>
          <a:p>
            <a:pPr marL="285750" indent="-285750">
              <a:spcAft>
                <a:spcPts val="1200"/>
              </a:spcAft>
              <a:buClr>
                <a:schemeClr val="accent6">
                  <a:lumMod val="50000"/>
                </a:schemeClr>
              </a:buClr>
              <a:buFont typeface="Arial" pitchFamily="34" charset="0"/>
              <a:buChar char="•"/>
            </a:pPr>
            <a:r>
              <a:rPr lang="en-US" sz="2800" dirty="0" smtClean="0">
                <a:latin typeface="Times New Roman" pitchFamily="18" charset="0"/>
                <a:cs typeface="Times New Roman" pitchFamily="18" charset="0"/>
              </a:rPr>
              <a:t>Not enough aquatic species identified</a:t>
            </a:r>
          </a:p>
          <a:p>
            <a:pPr marL="285750" indent="-285750">
              <a:spcAft>
                <a:spcPts val="1200"/>
              </a:spcAft>
              <a:buClr>
                <a:schemeClr val="accent6">
                  <a:lumMod val="50000"/>
                </a:schemeClr>
              </a:buClr>
              <a:buFont typeface="Arial" pitchFamily="34" charset="0"/>
              <a:buChar char="•"/>
            </a:pPr>
            <a:r>
              <a:rPr lang="en-US" sz="2800" dirty="0" smtClean="0">
                <a:latin typeface="Times New Roman" pitchFamily="18" charset="0"/>
                <a:cs typeface="Times New Roman" pitchFamily="18" charset="0"/>
              </a:rPr>
              <a:t>The NALCC boundaries did not include complete watersheds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86476578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72529"/>
            <a:ext cx="7772400" cy="1503871"/>
          </a:xfrm>
          <a:prstGeom prst="rect">
            <a:avLst/>
          </a:prstGeom>
        </p:spPr>
        <p:txBody>
          <a:bodyPr vert="horz" lIns="91440" tIns="45720" rIns="91440" bIns="45720" rtlCol="0" anchor="ctr">
            <a:normAutofit/>
          </a:bodyPr>
          <a:lstStyle/>
          <a:p>
            <a:pPr algn="ctr">
              <a:spcBef>
                <a:spcPct val="0"/>
              </a:spcBef>
              <a:defRPr/>
            </a:pPr>
            <a:r>
              <a:rPr lang="en-US" sz="4400" dirty="0" smtClean="0">
                <a:solidFill>
                  <a:srgbClr val="CEC597">
                    <a:lumMod val="40000"/>
                    <a:lumOff val="60000"/>
                  </a:srgbClr>
                </a:solidFill>
                <a:latin typeface="Arial"/>
              </a:rPr>
              <a:t/>
            </a:r>
            <a:br>
              <a:rPr lang="en-US" sz="4400" dirty="0" smtClean="0">
                <a:solidFill>
                  <a:srgbClr val="CEC597">
                    <a:lumMod val="40000"/>
                    <a:lumOff val="60000"/>
                  </a:srgbClr>
                </a:solidFill>
                <a:latin typeface="Arial"/>
              </a:rPr>
            </a:br>
            <a:endParaRPr lang="en-US" sz="4000" dirty="0">
              <a:solidFill>
                <a:srgbClr val="CEC597">
                  <a:lumMod val="40000"/>
                  <a:lumOff val="60000"/>
                </a:srgbClr>
              </a:solidFill>
              <a:latin typeface="Arial"/>
            </a:endParaRPr>
          </a:p>
        </p:txBody>
      </p:sp>
      <p:sp>
        <p:nvSpPr>
          <p:cNvPr id="5" name="Content Placeholder 10"/>
          <p:cNvSpPr txBox="1">
            <a:spLocks/>
          </p:cNvSpPr>
          <p:nvPr/>
        </p:nvSpPr>
        <p:spPr>
          <a:xfrm>
            <a:off x="349738" y="1618193"/>
            <a:ext cx="5871308" cy="4688414"/>
          </a:xfrm>
          <a:prstGeom prst="rect">
            <a:avLst/>
          </a:prstGeom>
        </p:spPr>
        <p:txBody>
          <a:bodyPr>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0"/>
              </a:spcBef>
              <a:spcAft>
                <a:spcPts val="0"/>
              </a:spcAft>
              <a:buClr>
                <a:schemeClr val="accent6">
                  <a:lumMod val="50000"/>
                </a:schemeClr>
              </a:buClr>
              <a:buFont typeface="Arial" pitchFamily="34" charset="0"/>
              <a:buChar char="•"/>
            </a:pPr>
            <a:r>
              <a:rPr lang="en-US" sz="2400" dirty="0" smtClean="0">
                <a:latin typeface="Times New Roman" pitchFamily="18" charset="0"/>
                <a:cs typeface="Times New Roman" pitchFamily="18" charset="0"/>
              </a:rPr>
              <a:t>To help develop maps, tools and </a:t>
            </a:r>
          </a:p>
          <a:p>
            <a:pPr marL="347472" indent="0">
              <a:spcBef>
                <a:spcPts val="0"/>
              </a:spcBef>
              <a:spcAft>
                <a:spcPts val="0"/>
              </a:spcAft>
              <a:buClr>
                <a:schemeClr val="accent6">
                  <a:lumMod val="50000"/>
                </a:schemeClr>
              </a:buClr>
              <a:buNone/>
            </a:pPr>
            <a:r>
              <a:rPr lang="en-US" sz="2400" dirty="0" smtClean="0">
                <a:latin typeface="Times New Roman" pitchFamily="18" charset="0"/>
                <a:cs typeface="Times New Roman" pitchFamily="18" charset="0"/>
              </a:rPr>
              <a:t>landscape designs focused on </a:t>
            </a:r>
          </a:p>
          <a:p>
            <a:pPr marL="347472" indent="0">
              <a:spcBef>
                <a:spcPts val="0"/>
              </a:spcBef>
              <a:spcAft>
                <a:spcPts val="1200"/>
              </a:spcAft>
              <a:buClr>
                <a:schemeClr val="accent6">
                  <a:lumMod val="50000"/>
                </a:schemeClr>
              </a:buClr>
              <a:buNone/>
            </a:pPr>
            <a:r>
              <a:rPr lang="en-US" sz="2400" dirty="0" smtClean="0">
                <a:latin typeface="Times New Roman" pitchFamily="18" charset="0"/>
                <a:cs typeface="Times New Roman" pitchFamily="18" charset="0"/>
              </a:rPr>
              <a:t>providing habitat for multiple species</a:t>
            </a:r>
          </a:p>
          <a:p>
            <a:pPr>
              <a:spcBef>
                <a:spcPts val="0"/>
              </a:spcBef>
              <a:spcAft>
                <a:spcPts val="1200"/>
              </a:spcAft>
              <a:buClr>
                <a:schemeClr val="accent6">
                  <a:lumMod val="50000"/>
                </a:schemeClr>
              </a:buClr>
              <a:buFont typeface="Arial" pitchFamily="34" charset="0"/>
              <a:buChar char="•"/>
            </a:pPr>
            <a:r>
              <a:rPr lang="en-US" sz="2400" dirty="0" smtClean="0">
                <a:latin typeface="Times New Roman" pitchFamily="18" charset="0"/>
                <a:cs typeface="Times New Roman" pitchFamily="18" charset="0"/>
              </a:rPr>
              <a:t>To help understand the current and</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future capability of landscapes to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support fish and wildlife populations</a:t>
            </a:r>
          </a:p>
          <a:p>
            <a:pPr>
              <a:spcBef>
                <a:spcPts val="0"/>
              </a:spcBef>
              <a:spcAft>
                <a:spcPts val="0"/>
              </a:spcAft>
              <a:buClr>
                <a:schemeClr val="accent6">
                  <a:lumMod val="50000"/>
                </a:schemeClr>
              </a:buClr>
              <a:buFont typeface="Arial" pitchFamily="34" charset="0"/>
              <a:buChar char="•"/>
            </a:pPr>
            <a:r>
              <a:rPr lang="en-US" sz="2400" dirty="0" smtClean="0">
                <a:latin typeface="Times New Roman" pitchFamily="18" charset="0"/>
                <a:cs typeface="Times New Roman" pitchFamily="18" charset="0"/>
              </a:rPr>
              <a:t>To help guide strategic decisions</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about how much of what habitat </a:t>
            </a:r>
          </a:p>
          <a:p>
            <a:pPr marL="347472" indent="0">
              <a:spcBef>
                <a:spcPts val="0"/>
              </a:spcBef>
              <a:spcAft>
                <a:spcPts val="0"/>
              </a:spcAft>
              <a:buClr>
                <a:schemeClr val="accent6">
                  <a:lumMod val="50000"/>
                </a:schemeClr>
              </a:buClr>
              <a:buNone/>
            </a:pPr>
            <a:r>
              <a:rPr lang="en-US" sz="2400" dirty="0" smtClean="0">
                <a:latin typeface="Times New Roman" pitchFamily="18" charset="0"/>
                <a:cs typeface="Times New Roman" pitchFamily="18" charset="0"/>
              </a:rPr>
              <a:t>conservation actions are needed </a:t>
            </a:r>
          </a:p>
          <a:p>
            <a:pPr marL="347472" indent="0">
              <a:spcBef>
                <a:spcPts val="0"/>
              </a:spcBef>
              <a:spcAft>
                <a:spcPts val="0"/>
              </a:spcAft>
              <a:buClr>
                <a:schemeClr val="accent6">
                  <a:lumMod val="50000"/>
                </a:schemeClr>
              </a:buClr>
              <a:buNone/>
            </a:pPr>
            <a:r>
              <a:rPr lang="en-US" sz="2400" dirty="0" smtClean="0">
                <a:latin typeface="Times New Roman" pitchFamily="18" charset="0"/>
                <a:cs typeface="Times New Roman" pitchFamily="18" charset="0"/>
              </a:rPr>
              <a:t>where to sustain populations</a:t>
            </a:r>
          </a:p>
        </p:txBody>
      </p:sp>
      <p:pic>
        <p:nvPicPr>
          <p:cNvPr id="7" name="Picture 2" descr="Bicknell's Thrush Head"/>
          <p:cNvPicPr>
            <a:picLocks noChangeAspect="1" noChangeArrowheads="1"/>
          </p:cNvPicPr>
          <p:nvPr/>
        </p:nvPicPr>
        <p:blipFill>
          <a:blip r:embed="rId3" cstate="print"/>
          <a:srcRect/>
          <a:stretch>
            <a:fillRect/>
          </a:stretch>
        </p:blipFill>
        <p:spPr bwMode="auto">
          <a:xfrm>
            <a:off x="6373688" y="1905000"/>
            <a:ext cx="1984624" cy="1447800"/>
          </a:xfrm>
          <a:prstGeom prst="rect">
            <a:avLst/>
          </a:prstGeom>
          <a:noFill/>
          <a:ln w="9525">
            <a:noFill/>
            <a:miter lim="800000"/>
            <a:headEnd/>
            <a:tailEnd/>
          </a:ln>
        </p:spPr>
      </p:pic>
      <p:pic>
        <p:nvPicPr>
          <p:cNvPr id="8" name="Picture 7" descr="fromTecumseh2"/>
          <p:cNvPicPr>
            <a:picLocks noChangeAspect="1" noChangeArrowheads="1"/>
          </p:cNvPicPr>
          <p:nvPr/>
        </p:nvPicPr>
        <p:blipFill>
          <a:blip r:embed="rId4" cstate="print"/>
          <a:srcRect/>
          <a:stretch>
            <a:fillRect/>
          </a:stretch>
        </p:blipFill>
        <p:spPr bwMode="auto">
          <a:xfrm>
            <a:off x="6019800" y="3733800"/>
            <a:ext cx="2692400" cy="2019300"/>
          </a:xfrm>
          <a:prstGeom prst="rect">
            <a:avLst/>
          </a:prstGeom>
          <a:noFill/>
          <a:ln w="9525">
            <a:noFill/>
            <a:miter lim="800000"/>
            <a:headEnd/>
            <a:tailEnd/>
          </a:ln>
        </p:spPr>
      </p:pic>
      <p:sp>
        <p:nvSpPr>
          <p:cNvPr id="2" name="Rectangle 1"/>
          <p:cNvSpPr/>
          <p:nvPr/>
        </p:nvSpPr>
        <p:spPr>
          <a:xfrm>
            <a:off x="152400" y="381000"/>
            <a:ext cx="8839200" cy="1138773"/>
          </a:xfrm>
          <a:prstGeom prst="rect">
            <a:avLst/>
          </a:prstGeom>
        </p:spPr>
        <p:txBody>
          <a:bodyPr wrap="square">
            <a:spAutoFit/>
          </a:bodyPr>
          <a:lstStyle/>
          <a:p>
            <a:pPr eaLnBrk="0" fontAlgn="base" hangingPunct="0">
              <a:spcBef>
                <a:spcPct val="0"/>
              </a:spcBef>
              <a:spcAft>
                <a:spcPct val="0"/>
              </a:spcAft>
            </a:pPr>
            <a:r>
              <a:rPr lang="en-US" sz="3400" b="1" dirty="0">
                <a:solidFill>
                  <a:schemeClr val="bg1"/>
                </a:solidFill>
                <a:effectLst>
                  <a:outerShdw blurRad="50800" dist="38100" dir="2700000" algn="tl" rotWithShape="0">
                    <a:prstClr val="black">
                      <a:alpha val="40000"/>
                    </a:prstClr>
                  </a:outerShdw>
                </a:effectLst>
                <a:latin typeface="Arial"/>
                <a:cs typeface="Arial"/>
              </a:rPr>
              <a:t>Why do we need Representative Species?</a:t>
            </a:r>
            <a:br>
              <a:rPr lang="en-US" sz="3400" b="1" dirty="0">
                <a:solidFill>
                  <a:schemeClr val="bg1"/>
                </a:solidFill>
                <a:effectLst>
                  <a:outerShdw blurRad="50800" dist="38100" dir="2700000" algn="tl" rotWithShape="0">
                    <a:prstClr val="black">
                      <a:alpha val="40000"/>
                    </a:prstClr>
                  </a:outerShdw>
                </a:effectLst>
                <a:latin typeface="Arial"/>
                <a:cs typeface="Arial"/>
              </a:rPr>
            </a:br>
            <a:endParaRPr lang="en-US" sz="3400" b="1" dirty="0">
              <a:solidFill>
                <a:schemeClr val="bg1"/>
              </a:solidFill>
              <a:effectLst>
                <a:outerShdw blurRad="50800" dist="38100" dir="2700000" algn="tl" rotWithShape="0">
                  <a:prstClr val="black">
                    <a:alpha val="40000"/>
                  </a:prstClr>
                </a:outerShdw>
              </a:effectLst>
              <a:latin typeface="Arial"/>
              <a:cs typeface="Arial"/>
            </a:endParaRPr>
          </a:p>
        </p:txBody>
      </p:sp>
    </p:spTree>
    <p:extLst>
      <p:ext uri="{BB962C8B-B14F-4D97-AF65-F5344CB8AC3E}">
        <p14:creationId xmlns:p14="http://schemas.microsoft.com/office/powerpoint/2010/main" val="1409460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762000" y="1905000"/>
            <a:ext cx="7772400" cy="30480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90000"/>
              </a:lnSpc>
              <a:spcBef>
                <a:spcPts val="0"/>
              </a:spcBef>
              <a:spcAft>
                <a:spcPts val="1200"/>
              </a:spcAft>
              <a:buClr>
                <a:schemeClr val="accent6">
                  <a:lumMod val="50000"/>
                </a:schemeClr>
              </a:buClr>
              <a:buFont typeface="Arial" pitchFamily="34" charset="0"/>
              <a:buChar char="•"/>
            </a:pPr>
            <a:r>
              <a:rPr lang="en-US" sz="2800" dirty="0" smtClean="0">
                <a:solidFill>
                  <a:srgbClr val="000000"/>
                </a:solidFill>
                <a:latin typeface="Times New Roman"/>
                <a:cs typeface="Times New Roman"/>
              </a:rPr>
              <a:t>..a species whose habitat needs, ecosystem function, or management responses are similar to a group of other species. </a:t>
            </a:r>
          </a:p>
          <a:p>
            <a:pPr marL="0" indent="0">
              <a:lnSpc>
                <a:spcPct val="90000"/>
              </a:lnSpc>
              <a:spcBef>
                <a:spcPts val="0"/>
              </a:spcBef>
              <a:spcAft>
                <a:spcPts val="1200"/>
              </a:spcAft>
              <a:buClr>
                <a:schemeClr val="accent6">
                  <a:lumMod val="50000"/>
                </a:schemeClr>
              </a:buClr>
              <a:buNone/>
            </a:pPr>
            <a:r>
              <a:rPr lang="en-US" sz="2800" dirty="0" smtClean="0">
                <a:solidFill>
                  <a:srgbClr val="000000"/>
                </a:solidFill>
                <a:latin typeface="Times New Roman"/>
                <a:cs typeface="Times New Roman"/>
              </a:rPr>
              <a:t> </a:t>
            </a:r>
          </a:p>
          <a:p>
            <a:pPr lvl="1">
              <a:lnSpc>
                <a:spcPct val="90000"/>
              </a:lnSpc>
              <a:spcBef>
                <a:spcPts val="0"/>
              </a:spcBef>
              <a:spcAft>
                <a:spcPts val="1200"/>
              </a:spcAft>
              <a:buClr>
                <a:schemeClr val="accent6">
                  <a:lumMod val="50000"/>
                </a:schemeClr>
              </a:buClr>
              <a:buFont typeface="Times New Roman" pitchFamily="18" charset="0"/>
              <a:buChar char="-"/>
            </a:pPr>
            <a:r>
              <a:rPr lang="en-US" dirty="0" smtClean="0">
                <a:solidFill>
                  <a:srgbClr val="000000"/>
                </a:solidFill>
                <a:latin typeface="Times New Roman"/>
                <a:cs typeface="Times New Roman"/>
              </a:rPr>
              <a:t>It is assumed that conservation planning and actions for a representative species will also address the needs of other species.</a:t>
            </a:r>
          </a:p>
          <a:p>
            <a:endParaRPr lang="en-US" dirty="0">
              <a:solidFill>
                <a:srgbClr val="FFFF99"/>
              </a:solidFill>
            </a:endParaRPr>
          </a:p>
        </p:txBody>
      </p:sp>
      <p:sp>
        <p:nvSpPr>
          <p:cNvPr id="2" name="Rectangle 1"/>
          <p:cNvSpPr/>
          <p:nvPr/>
        </p:nvSpPr>
        <p:spPr>
          <a:xfrm>
            <a:off x="512379" y="220717"/>
            <a:ext cx="7776488" cy="1154162"/>
          </a:xfrm>
          <a:prstGeom prst="rect">
            <a:avLst/>
          </a:prstGeom>
        </p:spPr>
        <p:txBody>
          <a:bodyPr wrap="none">
            <a:spAutoFit/>
          </a:bodyPr>
          <a:lstStyle/>
          <a:p>
            <a:pPr eaLnBrk="0" fontAlgn="base" hangingPunct="0">
              <a:spcBef>
                <a:spcPct val="0"/>
              </a:spcBef>
              <a:spcAft>
                <a:spcPts val="600"/>
              </a:spcAft>
            </a:pPr>
            <a:r>
              <a:rPr lang="en-US" sz="3600" b="1" dirty="0">
                <a:solidFill>
                  <a:schemeClr val="bg1"/>
                </a:solidFill>
                <a:effectLst>
                  <a:outerShdw blurRad="50800" dist="38100" dir="2700000" algn="tl" rotWithShape="0">
                    <a:prstClr val="black">
                      <a:alpha val="40000"/>
                    </a:prstClr>
                  </a:outerShdw>
                </a:effectLst>
                <a:latin typeface="Arial"/>
                <a:cs typeface="Arial"/>
              </a:rPr>
              <a:t>What Is a Representative Species</a:t>
            </a:r>
            <a:r>
              <a:rPr lang="en-US" sz="3600" dirty="0" smtClean="0">
                <a:solidFill>
                  <a:schemeClr val="bg1"/>
                </a:solidFill>
                <a:effectLst>
                  <a:outerShdw blurRad="50800" dist="38100" dir="2700000" algn="tl" rotWithShape="0">
                    <a:prstClr val="black">
                      <a:alpha val="40000"/>
                    </a:prstClr>
                  </a:outerShdw>
                </a:effectLst>
                <a:latin typeface="Arial"/>
                <a:cs typeface="Arial"/>
              </a:rPr>
              <a:t>?</a:t>
            </a:r>
          </a:p>
          <a:p>
            <a:pPr eaLnBrk="0" fontAlgn="base" hangingPunct="0">
              <a:spcBef>
                <a:spcPct val="0"/>
              </a:spcBef>
              <a:spcAft>
                <a:spcPct val="0"/>
              </a:spcAft>
            </a:pPr>
            <a:r>
              <a:rPr lang="en-US" sz="2800" b="1" dirty="0" smtClean="0">
                <a:solidFill>
                  <a:schemeClr val="bg1"/>
                </a:solidFill>
                <a:effectLst>
                  <a:outerShdw blurRad="50800" dist="38100" dir="2700000" algn="tl" rotWithShape="0">
                    <a:prstClr val="black">
                      <a:alpha val="40000"/>
                    </a:prstClr>
                  </a:outerShdw>
                </a:effectLst>
                <a:latin typeface="Arial"/>
                <a:cs typeface="Arial"/>
              </a:rPr>
              <a:t>As defined by NALCC</a:t>
            </a:r>
            <a:endParaRPr lang="en-US" sz="2800" b="1" dirty="0">
              <a:solidFill>
                <a:schemeClr val="bg1"/>
              </a:solidFill>
              <a:effectLst>
                <a:outerShdw blurRad="50800" dist="38100" dir="2700000" algn="tl" rotWithShape="0">
                  <a:prstClr val="black">
                    <a:alpha val="40000"/>
                  </a:prstClr>
                </a:outerShdw>
              </a:effectLst>
              <a:latin typeface="Arial"/>
              <a:cs typeface="Arial"/>
            </a:endParaRPr>
          </a:p>
        </p:txBody>
      </p:sp>
    </p:spTree>
    <p:extLst>
      <p:ext uri="{BB962C8B-B14F-4D97-AF65-F5344CB8AC3E}">
        <p14:creationId xmlns:p14="http://schemas.microsoft.com/office/powerpoint/2010/main" val="131876639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1600200"/>
            <a:ext cx="3581400" cy="4267200"/>
          </a:xfrm>
          <a:prstGeom prst="rect">
            <a:avLst/>
          </a:prstGeom>
          <a:ln>
            <a:solidFill>
              <a:schemeClr val="tx1"/>
            </a:solidFill>
          </a:ln>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lvl="1">
              <a:lnSpc>
                <a:spcPct val="90000"/>
              </a:lnSpc>
              <a:buClr>
                <a:schemeClr val="accent6">
                  <a:lumMod val="50000"/>
                </a:schemeClr>
              </a:buClr>
              <a:buFont typeface="Arial" pitchFamily="34" charset="0"/>
              <a:buChar char="•"/>
              <a:defRPr/>
            </a:pPr>
            <a:r>
              <a:rPr lang="en-US" sz="2000" dirty="0" smtClean="0">
                <a:solidFill>
                  <a:srgbClr val="000000"/>
                </a:solidFill>
                <a:latin typeface="Times New Roman" pitchFamily="18" charset="0"/>
                <a:cs typeface="Times New Roman" pitchFamily="18" charset="0"/>
              </a:rPr>
              <a:t>Compile list of priority species</a:t>
            </a:r>
          </a:p>
          <a:p>
            <a:pPr lvl="1">
              <a:lnSpc>
                <a:spcPct val="90000"/>
              </a:lnSpc>
              <a:buClr>
                <a:schemeClr val="accent6">
                  <a:lumMod val="50000"/>
                </a:schemeClr>
              </a:buClr>
              <a:buFont typeface="Arial" pitchFamily="34" charset="0"/>
              <a:buChar char="•"/>
              <a:defRPr/>
            </a:pPr>
            <a:endParaRPr lang="en-US" sz="2000" dirty="0" smtClean="0">
              <a:solidFill>
                <a:srgbClr val="000000"/>
              </a:solidFill>
              <a:latin typeface="Times New Roman" pitchFamily="18" charset="0"/>
              <a:cs typeface="Times New Roman" pitchFamily="18" charset="0"/>
            </a:endParaRPr>
          </a:p>
          <a:p>
            <a:pPr lvl="1">
              <a:lnSpc>
                <a:spcPct val="90000"/>
              </a:lnSpc>
              <a:buClr>
                <a:schemeClr val="accent6">
                  <a:lumMod val="50000"/>
                </a:schemeClr>
              </a:buClr>
              <a:buFont typeface="Arial" pitchFamily="34" charset="0"/>
              <a:buChar char="•"/>
              <a:defRPr/>
            </a:pPr>
            <a:r>
              <a:rPr lang="en-US" sz="2000" dirty="0" smtClean="0">
                <a:solidFill>
                  <a:srgbClr val="000000"/>
                </a:solidFill>
                <a:latin typeface="Times New Roman" pitchFamily="18" charset="0"/>
                <a:cs typeface="Times New Roman" pitchFamily="18" charset="0"/>
              </a:rPr>
              <a:t>Develop species-habitat association database</a:t>
            </a:r>
          </a:p>
          <a:p>
            <a:pPr lvl="1">
              <a:lnSpc>
                <a:spcPct val="90000"/>
              </a:lnSpc>
              <a:buClr>
                <a:schemeClr val="accent6">
                  <a:lumMod val="50000"/>
                </a:schemeClr>
              </a:buClr>
              <a:buFont typeface="Arial" pitchFamily="34" charset="0"/>
              <a:buChar char="•"/>
              <a:defRPr/>
            </a:pPr>
            <a:endParaRPr lang="en-US" sz="2000" dirty="0" smtClean="0">
              <a:solidFill>
                <a:srgbClr val="000000"/>
              </a:solidFill>
              <a:latin typeface="Times New Roman" pitchFamily="18" charset="0"/>
              <a:cs typeface="Times New Roman" pitchFamily="18" charset="0"/>
            </a:endParaRPr>
          </a:p>
          <a:p>
            <a:pPr lvl="1">
              <a:lnSpc>
                <a:spcPct val="90000"/>
              </a:lnSpc>
              <a:buClr>
                <a:schemeClr val="accent6">
                  <a:lumMod val="50000"/>
                </a:schemeClr>
              </a:buClr>
              <a:buFont typeface="Arial" pitchFamily="34" charset="0"/>
              <a:buChar char="•"/>
              <a:defRPr/>
            </a:pPr>
            <a:r>
              <a:rPr lang="en-US" sz="2000" dirty="0" smtClean="0">
                <a:solidFill>
                  <a:srgbClr val="000000"/>
                </a:solidFill>
                <a:latin typeface="Times New Roman" pitchFamily="18" charset="0"/>
                <a:cs typeface="Times New Roman" pitchFamily="18" charset="0"/>
              </a:rPr>
              <a:t>Conduct cluster &amp; indicator species analyses</a:t>
            </a:r>
          </a:p>
          <a:p>
            <a:pPr lvl="1">
              <a:lnSpc>
                <a:spcPct val="90000"/>
              </a:lnSpc>
              <a:buClr>
                <a:schemeClr val="accent6">
                  <a:lumMod val="50000"/>
                </a:schemeClr>
              </a:buClr>
              <a:buFont typeface="Arial" pitchFamily="34" charset="0"/>
              <a:buChar char="•"/>
              <a:defRPr/>
            </a:pPr>
            <a:endParaRPr lang="en-US" sz="2000" dirty="0" smtClean="0">
              <a:solidFill>
                <a:srgbClr val="000000"/>
              </a:solidFill>
              <a:latin typeface="Times New Roman" pitchFamily="18" charset="0"/>
              <a:cs typeface="Times New Roman" pitchFamily="18" charset="0"/>
            </a:endParaRPr>
          </a:p>
          <a:p>
            <a:pPr lvl="1">
              <a:lnSpc>
                <a:spcPct val="90000"/>
              </a:lnSpc>
              <a:buClr>
                <a:schemeClr val="accent6">
                  <a:lumMod val="50000"/>
                </a:schemeClr>
              </a:buClr>
              <a:buFont typeface="Arial" pitchFamily="34" charset="0"/>
              <a:buChar char="•"/>
              <a:defRPr/>
            </a:pPr>
            <a:r>
              <a:rPr lang="en-US" sz="2000" dirty="0" smtClean="0">
                <a:solidFill>
                  <a:srgbClr val="000000"/>
                </a:solidFill>
                <a:latin typeface="Times New Roman" pitchFamily="18" charset="0"/>
                <a:cs typeface="Times New Roman" pitchFamily="18" charset="0"/>
              </a:rPr>
              <a:t>Develop ranking criteria</a:t>
            </a:r>
          </a:p>
          <a:p>
            <a:pPr lvl="1">
              <a:lnSpc>
                <a:spcPct val="90000"/>
              </a:lnSpc>
              <a:buClr>
                <a:schemeClr val="accent6">
                  <a:lumMod val="50000"/>
                </a:schemeClr>
              </a:buClr>
              <a:buFont typeface="Arial" pitchFamily="34" charset="0"/>
              <a:buChar char="•"/>
              <a:defRPr/>
            </a:pPr>
            <a:endParaRPr lang="en-US" sz="2000" dirty="0">
              <a:solidFill>
                <a:srgbClr val="000000"/>
              </a:solidFill>
              <a:latin typeface="Times New Roman" pitchFamily="18" charset="0"/>
              <a:cs typeface="Times New Roman" pitchFamily="18" charset="0"/>
            </a:endParaRPr>
          </a:p>
          <a:p>
            <a:pPr lvl="1">
              <a:lnSpc>
                <a:spcPct val="90000"/>
              </a:lnSpc>
              <a:buClr>
                <a:schemeClr val="accent6">
                  <a:lumMod val="50000"/>
                </a:schemeClr>
              </a:buClr>
              <a:buFont typeface="Arial" pitchFamily="34" charset="0"/>
              <a:buChar char="•"/>
              <a:defRPr/>
            </a:pPr>
            <a:r>
              <a:rPr lang="en-US" sz="2000" dirty="0" smtClean="0">
                <a:solidFill>
                  <a:srgbClr val="000000"/>
                </a:solidFill>
                <a:latin typeface="Times New Roman" pitchFamily="18" charset="0"/>
                <a:cs typeface="Times New Roman" pitchFamily="18" charset="0"/>
              </a:rPr>
              <a:t>Conduct region-wide workshops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667000"/>
            <a:ext cx="4152900" cy="2454275"/>
          </a:xfrm>
          <a:prstGeom prst="rect">
            <a:avLst/>
          </a:prstGeom>
          <a:solidFill>
            <a:srgbClr val="FFFF99"/>
          </a:solidFill>
          <a:ln w="25400">
            <a:solidFill>
              <a:schemeClr val="bg2"/>
            </a:solidFill>
            <a:miter lim="800000"/>
            <a:headEnd/>
            <a:tailEnd/>
          </a:ln>
          <a:extLst/>
        </p:spPr>
      </p:pic>
      <p:sp>
        <p:nvSpPr>
          <p:cNvPr id="6" name="TextBox 9"/>
          <p:cNvSpPr txBox="1">
            <a:spLocks noChangeArrowheads="1"/>
          </p:cNvSpPr>
          <p:nvPr/>
        </p:nvSpPr>
        <p:spPr bwMode="auto">
          <a:xfrm>
            <a:off x="4191000" y="3733800"/>
            <a:ext cx="992188" cy="584775"/>
          </a:xfrm>
          <a:prstGeom prst="rect">
            <a:avLst/>
          </a:prstGeom>
          <a:solidFill>
            <a:srgbClr val="3366FF"/>
          </a:solidFill>
          <a:ln w="3175">
            <a:solidFill>
              <a:schemeClr val="tx2">
                <a:lumMod val="90000"/>
              </a:schemeClr>
            </a:solidFill>
            <a:miter lim="800000"/>
            <a:headEnd/>
            <a:tailEnd/>
          </a:ln>
        </p:spPr>
        <p:txBody>
          <a:bodyPr>
            <a:spAutoFit/>
          </a:bodyPr>
          <a:lstStyle>
            <a:lvl1pPr eaLnBrk="0" hangingPunct="0">
              <a:defRPr sz="2400" b="1">
                <a:solidFill>
                  <a:schemeClr val="tx1"/>
                </a:solidFill>
                <a:latin typeface="Calibri" charset="0"/>
                <a:ea typeface="ＭＳ Ｐゴシック" charset="0"/>
                <a:cs typeface="ＭＳ Ｐゴシック" charset="0"/>
              </a:defRPr>
            </a:lvl1pPr>
            <a:lvl2pPr marL="742950" indent="-285750" eaLnBrk="0" hangingPunct="0">
              <a:defRPr sz="2400" b="1">
                <a:solidFill>
                  <a:schemeClr val="tx1"/>
                </a:solidFill>
                <a:latin typeface="Calibri" charset="0"/>
                <a:ea typeface="ＭＳ Ｐゴシック" charset="0"/>
              </a:defRPr>
            </a:lvl2pPr>
            <a:lvl3pPr marL="1143000" indent="-228600" eaLnBrk="0" hangingPunct="0">
              <a:defRPr sz="2400" b="1">
                <a:solidFill>
                  <a:schemeClr val="tx1"/>
                </a:solidFill>
                <a:latin typeface="Calibri" charset="0"/>
                <a:ea typeface="ＭＳ Ｐゴシック" charset="0"/>
              </a:defRPr>
            </a:lvl3pPr>
            <a:lvl4pPr marL="1600200" indent="-228600" eaLnBrk="0" hangingPunct="0">
              <a:defRPr sz="2400" b="1">
                <a:solidFill>
                  <a:schemeClr val="tx1"/>
                </a:solidFill>
                <a:latin typeface="Calibri" charset="0"/>
                <a:ea typeface="ＭＳ Ｐゴシック" charset="0"/>
              </a:defRPr>
            </a:lvl4pPr>
            <a:lvl5pPr marL="2057400" indent="-228600" eaLnBrk="0" hangingPunct="0">
              <a:defRPr sz="2400" b="1">
                <a:solidFill>
                  <a:schemeClr val="tx1"/>
                </a:solidFill>
                <a:latin typeface="Calibri" charset="0"/>
                <a:ea typeface="ＭＳ Ｐゴシック" charset="0"/>
              </a:defRPr>
            </a:lvl5pPr>
            <a:lvl6pPr marL="2514600" indent="-228600" eaLnBrk="0" fontAlgn="base" hangingPunct="0">
              <a:spcBef>
                <a:spcPct val="0"/>
              </a:spcBef>
              <a:spcAft>
                <a:spcPct val="0"/>
              </a:spcAft>
              <a:defRPr sz="2400" b="1">
                <a:solidFill>
                  <a:schemeClr val="tx1"/>
                </a:solidFill>
                <a:latin typeface="Calibri" charset="0"/>
                <a:ea typeface="ＭＳ Ｐゴシック" charset="0"/>
              </a:defRPr>
            </a:lvl6pPr>
            <a:lvl7pPr marL="2971800" indent="-228600" eaLnBrk="0" fontAlgn="base" hangingPunct="0">
              <a:spcBef>
                <a:spcPct val="0"/>
              </a:spcBef>
              <a:spcAft>
                <a:spcPct val="0"/>
              </a:spcAft>
              <a:defRPr sz="2400" b="1">
                <a:solidFill>
                  <a:schemeClr val="tx1"/>
                </a:solidFill>
                <a:latin typeface="Calibri" charset="0"/>
                <a:ea typeface="ＭＳ Ｐゴシック" charset="0"/>
              </a:defRPr>
            </a:lvl7pPr>
            <a:lvl8pPr marL="3429000" indent="-228600" eaLnBrk="0" fontAlgn="base" hangingPunct="0">
              <a:spcBef>
                <a:spcPct val="0"/>
              </a:spcBef>
              <a:spcAft>
                <a:spcPct val="0"/>
              </a:spcAft>
              <a:defRPr sz="2400" b="1">
                <a:solidFill>
                  <a:schemeClr val="tx1"/>
                </a:solidFill>
                <a:latin typeface="Calibri" charset="0"/>
                <a:ea typeface="ＭＳ Ｐゴシック" charset="0"/>
              </a:defRPr>
            </a:lvl8pPr>
            <a:lvl9pPr marL="3886200" indent="-228600" eaLnBrk="0" fontAlgn="base" hangingPunct="0">
              <a:spcBef>
                <a:spcPct val="0"/>
              </a:spcBef>
              <a:spcAft>
                <a:spcPct val="0"/>
              </a:spcAft>
              <a:defRPr sz="2400" b="1">
                <a:solidFill>
                  <a:schemeClr val="tx1"/>
                </a:solidFill>
                <a:latin typeface="Calibri" charset="0"/>
                <a:ea typeface="ＭＳ Ｐゴシック" charset="0"/>
              </a:defRPr>
            </a:lvl9pPr>
          </a:lstStyle>
          <a:p>
            <a:pPr eaLnBrk="1" hangingPunct="1">
              <a:defRPr/>
            </a:pPr>
            <a:r>
              <a:rPr lang="en-US" sz="1600" b="0" dirty="0" smtClean="0">
                <a:latin typeface="Times New Roman" pitchFamily="18" charset="0"/>
                <a:cs typeface="Times New Roman" pitchFamily="18" charset="0"/>
              </a:rPr>
              <a:t>Habitat Clusters</a:t>
            </a:r>
          </a:p>
        </p:txBody>
      </p:sp>
      <p:sp>
        <p:nvSpPr>
          <p:cNvPr id="8" name="TextBox 10"/>
          <p:cNvSpPr txBox="1">
            <a:spLocks noChangeArrowheads="1"/>
          </p:cNvSpPr>
          <p:nvPr/>
        </p:nvSpPr>
        <p:spPr bwMode="auto">
          <a:xfrm>
            <a:off x="3962400" y="4495800"/>
            <a:ext cx="1449388" cy="584775"/>
          </a:xfrm>
          <a:prstGeom prst="rect">
            <a:avLst/>
          </a:prstGeom>
          <a:solidFill>
            <a:srgbClr val="6699FF"/>
          </a:solidFill>
          <a:ln w="3175">
            <a:solidFill>
              <a:schemeClr val="tx2">
                <a:lumMod val="90000"/>
              </a:schemeClr>
            </a:solidFill>
            <a:miter lim="800000"/>
            <a:headEnd/>
            <a:tailEnd/>
          </a:ln>
        </p:spPr>
        <p:txBody>
          <a:bodyPr>
            <a:spAutoFit/>
          </a:bodyPr>
          <a:lstStyle>
            <a:lvl1pPr eaLnBrk="0" hangingPunct="0">
              <a:defRPr sz="2400" b="1">
                <a:solidFill>
                  <a:schemeClr val="tx1"/>
                </a:solidFill>
                <a:latin typeface="Calibri" charset="0"/>
                <a:ea typeface="ＭＳ Ｐゴシック" charset="0"/>
                <a:cs typeface="ＭＳ Ｐゴシック" charset="0"/>
              </a:defRPr>
            </a:lvl1pPr>
            <a:lvl2pPr marL="742950" indent="-285750" eaLnBrk="0" hangingPunct="0">
              <a:defRPr sz="2400" b="1">
                <a:solidFill>
                  <a:schemeClr val="tx1"/>
                </a:solidFill>
                <a:latin typeface="Calibri" charset="0"/>
                <a:ea typeface="ＭＳ Ｐゴシック" charset="0"/>
              </a:defRPr>
            </a:lvl2pPr>
            <a:lvl3pPr marL="1143000" indent="-228600" eaLnBrk="0" hangingPunct="0">
              <a:defRPr sz="2400" b="1">
                <a:solidFill>
                  <a:schemeClr val="tx1"/>
                </a:solidFill>
                <a:latin typeface="Calibri" charset="0"/>
                <a:ea typeface="ＭＳ Ｐゴシック" charset="0"/>
              </a:defRPr>
            </a:lvl3pPr>
            <a:lvl4pPr marL="1600200" indent="-228600" eaLnBrk="0" hangingPunct="0">
              <a:defRPr sz="2400" b="1">
                <a:solidFill>
                  <a:schemeClr val="tx1"/>
                </a:solidFill>
                <a:latin typeface="Calibri" charset="0"/>
                <a:ea typeface="ＭＳ Ｐゴシック" charset="0"/>
              </a:defRPr>
            </a:lvl4pPr>
            <a:lvl5pPr marL="2057400" indent="-228600" eaLnBrk="0" hangingPunct="0">
              <a:defRPr sz="2400" b="1">
                <a:solidFill>
                  <a:schemeClr val="tx1"/>
                </a:solidFill>
                <a:latin typeface="Calibri" charset="0"/>
                <a:ea typeface="ＭＳ Ｐゴシック" charset="0"/>
              </a:defRPr>
            </a:lvl5pPr>
            <a:lvl6pPr marL="2514600" indent="-228600" eaLnBrk="0" fontAlgn="base" hangingPunct="0">
              <a:spcBef>
                <a:spcPct val="0"/>
              </a:spcBef>
              <a:spcAft>
                <a:spcPct val="0"/>
              </a:spcAft>
              <a:defRPr sz="2400" b="1">
                <a:solidFill>
                  <a:schemeClr val="tx1"/>
                </a:solidFill>
                <a:latin typeface="Calibri" charset="0"/>
                <a:ea typeface="ＭＳ Ｐゴシック" charset="0"/>
              </a:defRPr>
            </a:lvl6pPr>
            <a:lvl7pPr marL="2971800" indent="-228600" eaLnBrk="0" fontAlgn="base" hangingPunct="0">
              <a:spcBef>
                <a:spcPct val="0"/>
              </a:spcBef>
              <a:spcAft>
                <a:spcPct val="0"/>
              </a:spcAft>
              <a:defRPr sz="2400" b="1">
                <a:solidFill>
                  <a:schemeClr val="tx1"/>
                </a:solidFill>
                <a:latin typeface="Calibri" charset="0"/>
                <a:ea typeface="ＭＳ Ｐゴシック" charset="0"/>
              </a:defRPr>
            </a:lvl7pPr>
            <a:lvl8pPr marL="3429000" indent="-228600" eaLnBrk="0" fontAlgn="base" hangingPunct="0">
              <a:spcBef>
                <a:spcPct val="0"/>
              </a:spcBef>
              <a:spcAft>
                <a:spcPct val="0"/>
              </a:spcAft>
              <a:defRPr sz="2400" b="1">
                <a:solidFill>
                  <a:schemeClr val="tx1"/>
                </a:solidFill>
                <a:latin typeface="Calibri" charset="0"/>
                <a:ea typeface="ＭＳ Ｐゴシック" charset="0"/>
              </a:defRPr>
            </a:lvl8pPr>
            <a:lvl9pPr marL="3886200" indent="-228600" eaLnBrk="0" fontAlgn="base" hangingPunct="0">
              <a:spcBef>
                <a:spcPct val="0"/>
              </a:spcBef>
              <a:spcAft>
                <a:spcPct val="0"/>
              </a:spcAft>
              <a:defRPr sz="2400" b="1">
                <a:solidFill>
                  <a:schemeClr val="tx1"/>
                </a:solidFill>
                <a:latin typeface="Calibri" charset="0"/>
                <a:ea typeface="ＭＳ Ｐゴシック" charset="0"/>
              </a:defRPr>
            </a:lvl9pPr>
          </a:lstStyle>
          <a:p>
            <a:pPr eaLnBrk="1" hangingPunct="1">
              <a:defRPr/>
            </a:pPr>
            <a:r>
              <a:rPr lang="en-US" sz="1600" b="0" dirty="0" smtClean="0">
                <a:latin typeface="Times New Roman" pitchFamily="18" charset="0"/>
                <a:cs typeface="Times New Roman" pitchFamily="18" charset="0"/>
              </a:rPr>
              <a:t>Representative Species</a:t>
            </a:r>
          </a:p>
        </p:txBody>
      </p:sp>
      <p:sp>
        <p:nvSpPr>
          <p:cNvPr id="2" name="Rectangle 1"/>
          <p:cNvSpPr/>
          <p:nvPr/>
        </p:nvSpPr>
        <p:spPr>
          <a:xfrm>
            <a:off x="762000" y="457200"/>
            <a:ext cx="7289175" cy="646331"/>
          </a:xfrm>
          <a:prstGeom prst="rect">
            <a:avLst/>
          </a:prstGeom>
        </p:spPr>
        <p:txBody>
          <a:bodyPr wrap="none">
            <a:spAutoFit/>
          </a:bodyPr>
          <a:lstStyle/>
          <a:p>
            <a:r>
              <a:rPr lang="en-US" sz="3600" b="1" dirty="0">
                <a:solidFill>
                  <a:schemeClr val="bg1"/>
                </a:solidFill>
                <a:effectLst>
                  <a:outerShdw blurRad="50800" dist="38100" dir="2700000" algn="tl" rotWithShape="0">
                    <a:prstClr val="black">
                      <a:alpha val="40000"/>
                    </a:prstClr>
                  </a:outerShdw>
                </a:effectLst>
                <a:latin typeface="Arial"/>
                <a:cs typeface="Arial"/>
              </a:rPr>
              <a:t>Representative Species Process</a:t>
            </a:r>
          </a:p>
        </p:txBody>
      </p:sp>
    </p:spTree>
    <p:extLst>
      <p:ext uri="{BB962C8B-B14F-4D97-AF65-F5344CB8AC3E}">
        <p14:creationId xmlns:p14="http://schemas.microsoft.com/office/powerpoint/2010/main" val="82478672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31"/>
          <p:cNvSpPr>
            <a:spLocks noChangeArrowheads="1"/>
          </p:cNvSpPr>
          <p:nvPr/>
        </p:nvSpPr>
        <p:spPr bwMode="auto">
          <a:xfrm>
            <a:off x="2438400" y="3276600"/>
            <a:ext cx="5410200" cy="457200"/>
          </a:xfrm>
          <a:prstGeom prst="rect">
            <a:avLst/>
          </a:prstGeom>
          <a:solidFill>
            <a:srgbClr val="0070C0"/>
          </a:solidFill>
          <a:ln w="9525">
            <a:solidFill>
              <a:srgbClr val="6699FF"/>
            </a:solidFill>
            <a:miter lim="800000"/>
            <a:headEnd/>
            <a:tailEnd/>
          </a:ln>
          <a:effectLst/>
          <a:extLst/>
        </p:spPr>
        <p:txBody>
          <a:bodyPr wrap="none" anchor="ctr"/>
          <a:lstStyle/>
          <a:p>
            <a:pPr algn="ctr">
              <a:defRPr/>
            </a:pPr>
            <a:r>
              <a:rPr lang="en-US" b="0" dirty="0">
                <a:solidFill>
                  <a:prstClr val="white"/>
                </a:solidFill>
                <a:latin typeface="Arial" charset="0"/>
                <a:ea typeface="ＭＳ Ｐゴシック" charset="0"/>
                <a:cs typeface="ＭＳ Ｐゴシック" charset="0"/>
              </a:rPr>
              <a:t>Priority Species n=291</a:t>
            </a:r>
          </a:p>
        </p:txBody>
      </p:sp>
      <p:sp>
        <p:nvSpPr>
          <p:cNvPr id="4" name="AutoShape 1056"/>
          <p:cNvSpPr>
            <a:spLocks noChangeArrowheads="1"/>
          </p:cNvSpPr>
          <p:nvPr/>
        </p:nvSpPr>
        <p:spPr bwMode="auto">
          <a:xfrm>
            <a:off x="2895600" y="3733800"/>
            <a:ext cx="45719" cy="228600"/>
          </a:xfrm>
          <a:prstGeom prst="downArrow">
            <a:avLst>
              <a:gd name="adj1" fmla="val 50000"/>
              <a:gd name="adj2" fmla="val 75000"/>
            </a:avLst>
          </a:prstGeom>
          <a:solidFill>
            <a:srgbClr val="0070C0"/>
          </a:solidFill>
          <a:ln w="9525">
            <a:solidFill>
              <a:srgbClr val="6699FF"/>
            </a:solidFill>
            <a:miter lim="800000"/>
            <a:headEnd/>
            <a:tailEnd/>
          </a:ln>
          <a:effectLst/>
          <a:extLst/>
        </p:spPr>
        <p:txBody>
          <a:bodyPr wrap="none" anchor="ctr"/>
          <a:lstStyle/>
          <a:p>
            <a:pPr>
              <a:defRPr/>
            </a:pPr>
            <a:endParaRPr lang="en-US" b="0">
              <a:solidFill>
                <a:prstClr val="white"/>
              </a:solidFill>
              <a:latin typeface="Arial" charset="0"/>
              <a:ea typeface="ＭＳ Ｐゴシック" charset="0"/>
              <a:cs typeface="ＭＳ Ｐゴシック" charset="0"/>
            </a:endParaRPr>
          </a:p>
        </p:txBody>
      </p:sp>
      <p:sp>
        <p:nvSpPr>
          <p:cNvPr id="5" name="AutoShape 1056"/>
          <p:cNvSpPr>
            <a:spLocks noChangeArrowheads="1"/>
          </p:cNvSpPr>
          <p:nvPr/>
        </p:nvSpPr>
        <p:spPr bwMode="auto">
          <a:xfrm>
            <a:off x="3886200" y="3733800"/>
            <a:ext cx="45719" cy="228600"/>
          </a:xfrm>
          <a:prstGeom prst="downArrow">
            <a:avLst>
              <a:gd name="adj1" fmla="val 50000"/>
              <a:gd name="adj2" fmla="val 75000"/>
            </a:avLst>
          </a:prstGeom>
          <a:solidFill>
            <a:srgbClr val="0070C0"/>
          </a:solidFill>
          <a:ln w="9525">
            <a:solidFill>
              <a:srgbClr val="6699FF"/>
            </a:solidFill>
            <a:miter lim="800000"/>
            <a:headEnd/>
            <a:tailEnd/>
          </a:ln>
          <a:effectLst/>
          <a:extLst/>
        </p:spPr>
        <p:txBody>
          <a:bodyPr wrap="none" anchor="ctr"/>
          <a:lstStyle/>
          <a:p>
            <a:pPr>
              <a:defRPr/>
            </a:pPr>
            <a:endParaRPr lang="en-US" b="0">
              <a:solidFill>
                <a:prstClr val="white"/>
              </a:solidFill>
              <a:latin typeface="Arial" charset="0"/>
              <a:ea typeface="ＭＳ Ｐゴシック" charset="0"/>
              <a:cs typeface="ＭＳ Ｐゴシック" charset="0"/>
            </a:endParaRPr>
          </a:p>
        </p:txBody>
      </p:sp>
      <p:sp>
        <p:nvSpPr>
          <p:cNvPr id="6" name="AutoShape 1056"/>
          <p:cNvSpPr>
            <a:spLocks noChangeArrowheads="1"/>
          </p:cNvSpPr>
          <p:nvPr/>
        </p:nvSpPr>
        <p:spPr bwMode="auto">
          <a:xfrm>
            <a:off x="4953000" y="3733800"/>
            <a:ext cx="45719" cy="228600"/>
          </a:xfrm>
          <a:prstGeom prst="downArrow">
            <a:avLst>
              <a:gd name="adj1" fmla="val 50000"/>
              <a:gd name="adj2" fmla="val 75000"/>
            </a:avLst>
          </a:prstGeom>
          <a:solidFill>
            <a:srgbClr val="0070C0"/>
          </a:solidFill>
          <a:ln w="9525">
            <a:solidFill>
              <a:srgbClr val="6699FF"/>
            </a:solidFill>
            <a:miter lim="800000"/>
            <a:headEnd/>
            <a:tailEnd/>
          </a:ln>
          <a:effectLst/>
          <a:extLst/>
        </p:spPr>
        <p:txBody>
          <a:bodyPr wrap="none" anchor="ctr"/>
          <a:lstStyle/>
          <a:p>
            <a:pPr>
              <a:defRPr/>
            </a:pPr>
            <a:endParaRPr lang="en-US" b="0">
              <a:solidFill>
                <a:prstClr val="white"/>
              </a:solidFill>
              <a:latin typeface="Arial" charset="0"/>
              <a:ea typeface="ＭＳ Ｐゴシック" charset="0"/>
              <a:cs typeface="ＭＳ Ｐゴシック" charset="0"/>
            </a:endParaRPr>
          </a:p>
        </p:txBody>
      </p:sp>
      <p:sp>
        <p:nvSpPr>
          <p:cNvPr id="8" name="AutoShape 1056"/>
          <p:cNvSpPr>
            <a:spLocks noChangeArrowheads="1"/>
          </p:cNvSpPr>
          <p:nvPr/>
        </p:nvSpPr>
        <p:spPr bwMode="auto">
          <a:xfrm>
            <a:off x="6019800" y="3733800"/>
            <a:ext cx="45719" cy="228600"/>
          </a:xfrm>
          <a:prstGeom prst="downArrow">
            <a:avLst>
              <a:gd name="adj1" fmla="val 50000"/>
              <a:gd name="adj2" fmla="val 75000"/>
            </a:avLst>
          </a:prstGeom>
          <a:solidFill>
            <a:srgbClr val="0070C0"/>
          </a:solidFill>
          <a:ln w="9525">
            <a:solidFill>
              <a:srgbClr val="6699FF"/>
            </a:solidFill>
            <a:miter lim="800000"/>
            <a:headEnd/>
            <a:tailEnd/>
          </a:ln>
          <a:effectLst/>
          <a:extLst/>
        </p:spPr>
        <p:txBody>
          <a:bodyPr wrap="none" anchor="ctr"/>
          <a:lstStyle/>
          <a:p>
            <a:pPr>
              <a:defRPr/>
            </a:pPr>
            <a:endParaRPr lang="en-US" b="0">
              <a:solidFill>
                <a:prstClr val="white"/>
              </a:solidFill>
              <a:latin typeface="Arial" charset="0"/>
              <a:ea typeface="ＭＳ Ｐゴシック" charset="0"/>
              <a:cs typeface="ＭＳ Ｐゴシック" charset="0"/>
            </a:endParaRPr>
          </a:p>
        </p:txBody>
      </p:sp>
      <p:sp>
        <p:nvSpPr>
          <p:cNvPr id="9" name="Rectangle 1038"/>
          <p:cNvSpPr>
            <a:spLocks noChangeArrowheads="1"/>
          </p:cNvSpPr>
          <p:nvPr/>
        </p:nvSpPr>
        <p:spPr bwMode="auto">
          <a:xfrm>
            <a:off x="2438400" y="3962400"/>
            <a:ext cx="914400" cy="914400"/>
          </a:xfrm>
          <a:prstGeom prst="rect">
            <a:avLst/>
          </a:prstGeom>
          <a:solidFill>
            <a:srgbClr val="0070C0"/>
          </a:solidFill>
          <a:ln w="9525">
            <a:solidFill>
              <a:schemeClr val="tx1"/>
            </a:solidFill>
            <a:miter lim="800000"/>
            <a:headEnd/>
            <a:tailEnd/>
          </a:ln>
          <a:effectLst/>
          <a:extLst/>
        </p:spPr>
        <p:txBody>
          <a:bodyPr wrap="none" anchor="ctr"/>
          <a:lstStyle/>
          <a:p>
            <a:pPr algn="ctr">
              <a:defRPr/>
            </a:pPr>
            <a:r>
              <a:rPr lang="en-US" b="0" dirty="0">
                <a:solidFill>
                  <a:prstClr val="white"/>
                </a:solidFill>
                <a:latin typeface="Arial" charset="0"/>
                <a:ea typeface="ＭＳ Ｐゴシック" charset="0"/>
                <a:cs typeface="ＭＳ Ｐゴシック" charset="0"/>
              </a:rPr>
              <a:t>Species-</a:t>
            </a:r>
          </a:p>
          <a:p>
            <a:pPr algn="ctr">
              <a:defRPr/>
            </a:pPr>
            <a:r>
              <a:rPr lang="en-US" b="0" dirty="0">
                <a:solidFill>
                  <a:prstClr val="white"/>
                </a:solidFill>
                <a:latin typeface="Arial" charset="0"/>
                <a:ea typeface="ＭＳ Ｐゴシック" charset="0"/>
                <a:cs typeface="ＭＳ Ｐゴシック" charset="0"/>
              </a:rPr>
              <a:t>Habitat</a:t>
            </a:r>
          </a:p>
          <a:p>
            <a:pPr algn="ctr">
              <a:defRPr/>
            </a:pPr>
            <a:r>
              <a:rPr lang="en-US" b="0" dirty="0">
                <a:solidFill>
                  <a:prstClr val="white"/>
                </a:solidFill>
                <a:latin typeface="Arial" charset="0"/>
                <a:ea typeface="ＭＳ Ｐゴシック" charset="0"/>
                <a:cs typeface="ＭＳ Ｐゴシック" charset="0"/>
              </a:rPr>
              <a:t>Systems</a:t>
            </a:r>
          </a:p>
        </p:txBody>
      </p:sp>
      <p:sp>
        <p:nvSpPr>
          <p:cNvPr id="10" name="Rectangle 1039"/>
          <p:cNvSpPr>
            <a:spLocks noChangeArrowheads="1"/>
          </p:cNvSpPr>
          <p:nvPr/>
        </p:nvSpPr>
        <p:spPr bwMode="auto">
          <a:xfrm>
            <a:off x="3505200" y="3962400"/>
            <a:ext cx="914400" cy="914400"/>
          </a:xfrm>
          <a:prstGeom prst="rect">
            <a:avLst/>
          </a:prstGeom>
          <a:solidFill>
            <a:srgbClr val="0070C0"/>
          </a:solidFill>
          <a:ln w="9525">
            <a:solidFill>
              <a:schemeClr val="tx1"/>
            </a:solidFill>
            <a:miter lim="800000"/>
            <a:headEnd/>
            <a:tailEnd/>
          </a:ln>
          <a:effectLst/>
          <a:extLst/>
        </p:spPr>
        <p:txBody>
          <a:bodyPr wrap="none" anchor="ctr"/>
          <a:lstStyle/>
          <a:p>
            <a:pPr algn="ctr">
              <a:defRPr/>
            </a:pPr>
            <a:r>
              <a:rPr lang="en-US" b="0" dirty="0">
                <a:solidFill>
                  <a:prstClr val="white"/>
                </a:solidFill>
                <a:latin typeface="Arial" charset="0"/>
                <a:ea typeface="ＭＳ Ｐゴシック" charset="0"/>
                <a:cs typeface="ＭＳ Ｐゴシック" charset="0"/>
              </a:rPr>
              <a:t>Species-</a:t>
            </a:r>
          </a:p>
          <a:p>
            <a:pPr algn="ctr">
              <a:defRPr/>
            </a:pPr>
            <a:r>
              <a:rPr lang="en-US" b="0" dirty="0">
                <a:solidFill>
                  <a:prstClr val="white"/>
                </a:solidFill>
                <a:latin typeface="Arial" charset="0"/>
                <a:ea typeface="ＭＳ Ｐゴシック" charset="0"/>
                <a:cs typeface="ＭＳ Ｐゴシック" charset="0"/>
              </a:rPr>
              <a:t>Habitat</a:t>
            </a:r>
          </a:p>
          <a:p>
            <a:pPr algn="ctr">
              <a:defRPr/>
            </a:pPr>
            <a:r>
              <a:rPr lang="en-US" b="0" dirty="0">
                <a:solidFill>
                  <a:prstClr val="white"/>
                </a:solidFill>
                <a:latin typeface="Arial" charset="0"/>
                <a:ea typeface="ＭＳ Ｐゴシック" charset="0"/>
                <a:cs typeface="ＭＳ Ｐゴシック" charset="0"/>
              </a:rPr>
              <a:t>Systems</a:t>
            </a:r>
          </a:p>
        </p:txBody>
      </p:sp>
      <p:sp>
        <p:nvSpPr>
          <p:cNvPr id="11" name="Text Box 1064"/>
          <p:cNvSpPr txBox="1">
            <a:spLocks noChangeArrowheads="1"/>
          </p:cNvSpPr>
          <p:nvPr/>
        </p:nvSpPr>
        <p:spPr bwMode="auto">
          <a:xfrm>
            <a:off x="609600" y="3962400"/>
            <a:ext cx="1219200" cy="925513"/>
          </a:xfrm>
          <a:prstGeom prst="rect">
            <a:avLst/>
          </a:prstGeom>
          <a:noFill/>
          <a:ln w="9525">
            <a:solidFill>
              <a:schemeClr val="accent6">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b="0" dirty="0">
                <a:solidFill>
                  <a:srgbClr val="000000"/>
                </a:solidFill>
                <a:latin typeface="Arial" charset="0"/>
                <a:ea typeface="ＭＳ Ｐゴシック" charset="0"/>
                <a:cs typeface="ＭＳ Ｐゴシック" charset="0"/>
              </a:rPr>
              <a:t>Species-Habitat Groups</a:t>
            </a:r>
          </a:p>
        </p:txBody>
      </p:sp>
      <p:sp>
        <p:nvSpPr>
          <p:cNvPr id="12" name="Rectangle 1039"/>
          <p:cNvSpPr>
            <a:spLocks noChangeArrowheads="1"/>
          </p:cNvSpPr>
          <p:nvPr/>
        </p:nvSpPr>
        <p:spPr bwMode="auto">
          <a:xfrm>
            <a:off x="4572000" y="3962400"/>
            <a:ext cx="914400" cy="914400"/>
          </a:xfrm>
          <a:prstGeom prst="rect">
            <a:avLst/>
          </a:prstGeom>
          <a:solidFill>
            <a:srgbClr val="0070C0"/>
          </a:solidFill>
          <a:ln w="9525">
            <a:solidFill>
              <a:schemeClr val="tx1"/>
            </a:solidFill>
            <a:miter lim="800000"/>
            <a:headEnd/>
            <a:tailEnd/>
          </a:ln>
          <a:effectLst/>
          <a:extLst/>
        </p:spPr>
        <p:txBody>
          <a:bodyPr wrap="none" anchor="ctr"/>
          <a:lstStyle/>
          <a:p>
            <a:pPr algn="ctr">
              <a:defRPr/>
            </a:pPr>
            <a:r>
              <a:rPr lang="en-US" b="0" dirty="0">
                <a:solidFill>
                  <a:prstClr val="white"/>
                </a:solidFill>
                <a:latin typeface="Arial" charset="0"/>
                <a:ea typeface="ＭＳ Ｐゴシック" charset="0"/>
                <a:cs typeface="ＭＳ Ｐゴシック" charset="0"/>
              </a:rPr>
              <a:t>Species-</a:t>
            </a:r>
          </a:p>
          <a:p>
            <a:pPr algn="ctr">
              <a:defRPr/>
            </a:pPr>
            <a:r>
              <a:rPr lang="en-US" b="0" dirty="0">
                <a:solidFill>
                  <a:prstClr val="white"/>
                </a:solidFill>
                <a:latin typeface="Arial" charset="0"/>
                <a:ea typeface="ＭＳ Ｐゴシック" charset="0"/>
                <a:cs typeface="ＭＳ Ｐゴシック" charset="0"/>
              </a:rPr>
              <a:t>Habitat</a:t>
            </a:r>
          </a:p>
          <a:p>
            <a:pPr algn="ctr">
              <a:defRPr/>
            </a:pPr>
            <a:r>
              <a:rPr lang="en-US" b="0" dirty="0">
                <a:solidFill>
                  <a:prstClr val="white"/>
                </a:solidFill>
                <a:latin typeface="Arial" charset="0"/>
                <a:ea typeface="ＭＳ Ｐゴシック" charset="0"/>
                <a:cs typeface="ＭＳ Ｐゴシック" charset="0"/>
              </a:rPr>
              <a:t>Systems</a:t>
            </a:r>
          </a:p>
        </p:txBody>
      </p:sp>
      <p:sp>
        <p:nvSpPr>
          <p:cNvPr id="13" name="Rectangle 1039"/>
          <p:cNvSpPr>
            <a:spLocks noChangeArrowheads="1"/>
          </p:cNvSpPr>
          <p:nvPr/>
        </p:nvSpPr>
        <p:spPr bwMode="auto">
          <a:xfrm>
            <a:off x="5638800" y="3962400"/>
            <a:ext cx="914400" cy="914400"/>
          </a:xfrm>
          <a:prstGeom prst="rect">
            <a:avLst/>
          </a:prstGeom>
          <a:solidFill>
            <a:srgbClr val="0070C0"/>
          </a:solidFill>
          <a:ln w="9525">
            <a:solidFill>
              <a:srgbClr val="0070C0"/>
            </a:solidFill>
            <a:miter lim="800000"/>
            <a:headEnd/>
            <a:tailEnd/>
          </a:ln>
          <a:effectLst/>
          <a:extLst/>
        </p:spPr>
        <p:txBody>
          <a:bodyPr wrap="none" anchor="ctr"/>
          <a:lstStyle/>
          <a:p>
            <a:pPr algn="ctr">
              <a:defRPr/>
            </a:pPr>
            <a:r>
              <a:rPr lang="en-US" b="0" dirty="0">
                <a:solidFill>
                  <a:prstClr val="white"/>
                </a:solidFill>
                <a:latin typeface="Arial" charset="0"/>
                <a:ea typeface="ＭＳ Ｐゴシック" charset="0"/>
                <a:cs typeface="ＭＳ Ｐゴシック" charset="0"/>
              </a:rPr>
              <a:t>Species-</a:t>
            </a:r>
          </a:p>
          <a:p>
            <a:pPr algn="ctr">
              <a:defRPr/>
            </a:pPr>
            <a:r>
              <a:rPr lang="en-US" b="0" dirty="0">
                <a:solidFill>
                  <a:prstClr val="white"/>
                </a:solidFill>
                <a:latin typeface="Arial" charset="0"/>
                <a:ea typeface="ＭＳ Ｐゴシック" charset="0"/>
                <a:cs typeface="ＭＳ Ｐゴシック" charset="0"/>
              </a:rPr>
              <a:t>Habitat</a:t>
            </a:r>
          </a:p>
          <a:p>
            <a:pPr algn="ctr">
              <a:defRPr/>
            </a:pPr>
            <a:r>
              <a:rPr lang="en-US" b="0" dirty="0">
                <a:solidFill>
                  <a:prstClr val="white"/>
                </a:solidFill>
                <a:latin typeface="Arial" charset="0"/>
                <a:ea typeface="ＭＳ Ｐゴシック" charset="0"/>
                <a:cs typeface="ＭＳ Ｐゴシック" charset="0"/>
              </a:rPr>
              <a:t>Systems</a:t>
            </a:r>
          </a:p>
        </p:txBody>
      </p:sp>
      <p:sp>
        <p:nvSpPr>
          <p:cNvPr id="14" name="AutoShape 1060"/>
          <p:cNvSpPr>
            <a:spLocks noChangeArrowheads="1"/>
          </p:cNvSpPr>
          <p:nvPr/>
        </p:nvSpPr>
        <p:spPr bwMode="auto">
          <a:xfrm>
            <a:off x="6858000" y="3733800"/>
            <a:ext cx="76200" cy="1600200"/>
          </a:xfrm>
          <a:prstGeom prst="downArrow">
            <a:avLst>
              <a:gd name="adj1" fmla="val 50000"/>
              <a:gd name="adj2" fmla="val 525000"/>
            </a:avLst>
          </a:prstGeom>
          <a:solidFill>
            <a:srgbClr val="0070C0"/>
          </a:solidFill>
          <a:ln w="9525">
            <a:solidFill>
              <a:schemeClr val="tx1"/>
            </a:solidFill>
            <a:miter lim="800000"/>
            <a:headEnd/>
            <a:tailEnd/>
          </a:ln>
          <a:effectLst/>
          <a:extLst/>
        </p:spPr>
        <p:txBody>
          <a:bodyPr wrap="none" anchor="ctr"/>
          <a:lstStyle/>
          <a:p>
            <a:pPr>
              <a:defRPr/>
            </a:pPr>
            <a:endParaRPr lang="en-US" b="0">
              <a:solidFill>
                <a:prstClr val="white"/>
              </a:solidFill>
              <a:latin typeface="Arial" charset="0"/>
              <a:ea typeface="ＭＳ Ｐゴシック" charset="0"/>
              <a:cs typeface="ＭＳ Ｐゴシック" charset="0"/>
            </a:endParaRPr>
          </a:p>
        </p:txBody>
      </p:sp>
      <p:sp>
        <p:nvSpPr>
          <p:cNvPr id="15" name="AutoShape 1060"/>
          <p:cNvSpPr>
            <a:spLocks noChangeArrowheads="1"/>
          </p:cNvSpPr>
          <p:nvPr/>
        </p:nvSpPr>
        <p:spPr bwMode="auto">
          <a:xfrm>
            <a:off x="7543800" y="3733800"/>
            <a:ext cx="76200" cy="1600200"/>
          </a:xfrm>
          <a:prstGeom prst="downArrow">
            <a:avLst>
              <a:gd name="adj1" fmla="val 50000"/>
              <a:gd name="adj2" fmla="val 525000"/>
            </a:avLst>
          </a:prstGeom>
          <a:solidFill>
            <a:srgbClr val="0070C0"/>
          </a:solidFill>
          <a:ln w="9525">
            <a:solidFill>
              <a:schemeClr val="tx1"/>
            </a:solidFill>
            <a:miter lim="800000"/>
            <a:headEnd/>
            <a:tailEnd/>
          </a:ln>
          <a:effectLst/>
          <a:extLst/>
        </p:spPr>
        <p:txBody>
          <a:bodyPr wrap="none" anchor="ctr"/>
          <a:lstStyle/>
          <a:p>
            <a:pPr>
              <a:defRPr/>
            </a:pPr>
            <a:endParaRPr lang="en-US" b="0">
              <a:solidFill>
                <a:prstClr val="white"/>
              </a:solidFill>
              <a:latin typeface="Arial" charset="0"/>
              <a:ea typeface="ＭＳ Ｐゴシック" charset="0"/>
              <a:cs typeface="ＭＳ Ｐゴシック" charset="0"/>
            </a:endParaRPr>
          </a:p>
        </p:txBody>
      </p:sp>
      <p:sp>
        <p:nvSpPr>
          <p:cNvPr id="16" name="Oval 1043"/>
          <p:cNvSpPr>
            <a:spLocks noChangeArrowheads="1"/>
          </p:cNvSpPr>
          <p:nvPr/>
        </p:nvSpPr>
        <p:spPr bwMode="auto">
          <a:xfrm>
            <a:off x="6705600" y="5410200"/>
            <a:ext cx="381000" cy="304800"/>
          </a:xfrm>
          <a:prstGeom prst="ellipse">
            <a:avLst/>
          </a:prstGeom>
          <a:solidFill>
            <a:srgbClr val="0070C0"/>
          </a:solidFill>
          <a:ln w="9525">
            <a:solidFill>
              <a:schemeClr val="tx1"/>
            </a:solidFill>
            <a:round/>
            <a:headEnd/>
            <a:tailEnd/>
          </a:ln>
          <a:effectLst/>
          <a:extLst/>
        </p:spPr>
        <p:txBody>
          <a:bodyPr wrap="none" anchor="ctr"/>
          <a:lstStyle/>
          <a:p>
            <a:pPr>
              <a:defRPr/>
            </a:pPr>
            <a:endParaRPr lang="en-US" b="0">
              <a:solidFill>
                <a:prstClr val="white"/>
              </a:solidFill>
              <a:latin typeface="Arial" charset="0"/>
              <a:ea typeface="ＭＳ Ｐゴシック" charset="0"/>
              <a:cs typeface="ＭＳ Ｐゴシック" charset="0"/>
            </a:endParaRPr>
          </a:p>
        </p:txBody>
      </p:sp>
      <p:sp>
        <p:nvSpPr>
          <p:cNvPr id="17" name="Oval 1043"/>
          <p:cNvSpPr>
            <a:spLocks noChangeArrowheads="1"/>
          </p:cNvSpPr>
          <p:nvPr/>
        </p:nvSpPr>
        <p:spPr bwMode="auto">
          <a:xfrm>
            <a:off x="7391400" y="5410200"/>
            <a:ext cx="381000" cy="304800"/>
          </a:xfrm>
          <a:prstGeom prst="ellipse">
            <a:avLst/>
          </a:prstGeom>
          <a:solidFill>
            <a:srgbClr val="0070C0"/>
          </a:solidFill>
          <a:ln w="9525">
            <a:solidFill>
              <a:schemeClr val="tx1"/>
            </a:solidFill>
            <a:round/>
            <a:headEnd/>
            <a:tailEnd/>
          </a:ln>
          <a:effectLst/>
          <a:extLst/>
        </p:spPr>
        <p:txBody>
          <a:bodyPr wrap="none" anchor="ctr"/>
          <a:lstStyle/>
          <a:p>
            <a:pPr>
              <a:defRPr/>
            </a:pPr>
            <a:endParaRPr lang="en-US" b="0">
              <a:solidFill>
                <a:prstClr val="white"/>
              </a:solidFill>
              <a:latin typeface="Arial" charset="0"/>
              <a:ea typeface="ＭＳ Ｐゴシック" charset="0"/>
              <a:cs typeface="ＭＳ Ｐゴシック" charset="0"/>
            </a:endParaRPr>
          </a:p>
        </p:txBody>
      </p:sp>
      <p:cxnSp>
        <p:nvCxnSpPr>
          <p:cNvPr id="18" name="AutoShape 1049"/>
          <p:cNvCxnSpPr>
            <a:cxnSpLocks noChangeShapeType="1"/>
          </p:cNvCxnSpPr>
          <p:nvPr/>
        </p:nvCxnSpPr>
        <p:spPr bwMode="auto">
          <a:xfrm flipH="1">
            <a:off x="2819400" y="4876800"/>
            <a:ext cx="38100" cy="457200"/>
          </a:xfrm>
          <a:prstGeom prst="straightConnector1">
            <a:avLst/>
          </a:prstGeom>
          <a:noFill/>
          <a:ln w="9525">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 name="AutoShape 1050"/>
          <p:cNvCxnSpPr>
            <a:cxnSpLocks noChangeShapeType="1"/>
          </p:cNvCxnSpPr>
          <p:nvPr/>
        </p:nvCxnSpPr>
        <p:spPr bwMode="auto">
          <a:xfrm>
            <a:off x="3886200" y="4876800"/>
            <a:ext cx="38100" cy="457200"/>
          </a:xfrm>
          <a:prstGeom prst="straightConnector1">
            <a:avLst/>
          </a:prstGeom>
          <a:noFill/>
          <a:ln w="9525">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 name="AutoShape 1051"/>
          <p:cNvCxnSpPr>
            <a:cxnSpLocks noChangeShapeType="1"/>
          </p:cNvCxnSpPr>
          <p:nvPr/>
        </p:nvCxnSpPr>
        <p:spPr bwMode="auto">
          <a:xfrm>
            <a:off x="4953000" y="4876800"/>
            <a:ext cx="38100" cy="457200"/>
          </a:xfrm>
          <a:prstGeom prst="straightConnector1">
            <a:avLst/>
          </a:prstGeom>
          <a:noFill/>
          <a:ln w="9525">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AutoShape 1052"/>
          <p:cNvCxnSpPr>
            <a:cxnSpLocks noChangeShapeType="1"/>
          </p:cNvCxnSpPr>
          <p:nvPr/>
        </p:nvCxnSpPr>
        <p:spPr bwMode="auto">
          <a:xfrm>
            <a:off x="6019800" y="4876800"/>
            <a:ext cx="38100" cy="457200"/>
          </a:xfrm>
          <a:prstGeom prst="straightConnector1">
            <a:avLst/>
          </a:prstGeom>
          <a:noFill/>
          <a:ln w="9525">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2" name="Oval 1043"/>
          <p:cNvSpPr>
            <a:spLocks noChangeArrowheads="1"/>
          </p:cNvSpPr>
          <p:nvPr/>
        </p:nvSpPr>
        <p:spPr bwMode="auto">
          <a:xfrm>
            <a:off x="2590800" y="5410200"/>
            <a:ext cx="381000" cy="304800"/>
          </a:xfrm>
          <a:prstGeom prst="ellipse">
            <a:avLst/>
          </a:prstGeom>
          <a:solidFill>
            <a:srgbClr val="0070C0"/>
          </a:solidFill>
          <a:ln w="9525">
            <a:solidFill>
              <a:schemeClr val="tx1"/>
            </a:solidFill>
            <a:round/>
            <a:headEnd/>
            <a:tailEnd/>
          </a:ln>
          <a:effectLst/>
          <a:extLst/>
        </p:spPr>
        <p:txBody>
          <a:bodyPr wrap="none" anchor="ctr"/>
          <a:lstStyle/>
          <a:p>
            <a:pPr>
              <a:defRPr/>
            </a:pPr>
            <a:endParaRPr lang="en-US" b="0">
              <a:solidFill>
                <a:prstClr val="white"/>
              </a:solidFill>
              <a:latin typeface="Arial" charset="0"/>
              <a:ea typeface="ＭＳ Ｐゴシック" charset="0"/>
              <a:cs typeface="ＭＳ Ｐゴシック" charset="0"/>
            </a:endParaRPr>
          </a:p>
        </p:txBody>
      </p:sp>
      <p:sp>
        <p:nvSpPr>
          <p:cNvPr id="23" name="Oval 1043"/>
          <p:cNvSpPr>
            <a:spLocks noChangeArrowheads="1"/>
          </p:cNvSpPr>
          <p:nvPr/>
        </p:nvSpPr>
        <p:spPr bwMode="auto">
          <a:xfrm>
            <a:off x="3733800" y="5410200"/>
            <a:ext cx="381000" cy="304800"/>
          </a:xfrm>
          <a:prstGeom prst="ellipse">
            <a:avLst/>
          </a:prstGeom>
          <a:solidFill>
            <a:srgbClr val="0070C0"/>
          </a:solidFill>
          <a:ln w="9525">
            <a:solidFill>
              <a:schemeClr val="tx1"/>
            </a:solidFill>
            <a:round/>
            <a:headEnd/>
            <a:tailEnd/>
          </a:ln>
          <a:effectLst/>
          <a:extLst/>
        </p:spPr>
        <p:txBody>
          <a:bodyPr wrap="none" anchor="ctr"/>
          <a:lstStyle/>
          <a:p>
            <a:pPr>
              <a:defRPr/>
            </a:pPr>
            <a:endParaRPr lang="en-US" b="0">
              <a:solidFill>
                <a:prstClr val="white"/>
              </a:solidFill>
              <a:latin typeface="Arial" charset="0"/>
              <a:ea typeface="ＭＳ Ｐゴシック" charset="0"/>
              <a:cs typeface="ＭＳ Ｐゴシック" charset="0"/>
            </a:endParaRPr>
          </a:p>
        </p:txBody>
      </p:sp>
      <p:sp>
        <p:nvSpPr>
          <p:cNvPr id="24" name="Oval 1043"/>
          <p:cNvSpPr>
            <a:spLocks noChangeArrowheads="1"/>
          </p:cNvSpPr>
          <p:nvPr/>
        </p:nvSpPr>
        <p:spPr bwMode="auto">
          <a:xfrm>
            <a:off x="4800600" y="5410200"/>
            <a:ext cx="381000" cy="304800"/>
          </a:xfrm>
          <a:prstGeom prst="ellipse">
            <a:avLst/>
          </a:prstGeom>
          <a:solidFill>
            <a:srgbClr val="0070C0"/>
          </a:solidFill>
          <a:ln w="9525">
            <a:solidFill>
              <a:schemeClr val="tx1"/>
            </a:solidFill>
            <a:round/>
            <a:headEnd/>
            <a:tailEnd/>
          </a:ln>
          <a:effectLst/>
          <a:extLst/>
        </p:spPr>
        <p:txBody>
          <a:bodyPr wrap="none" anchor="ctr"/>
          <a:lstStyle/>
          <a:p>
            <a:pPr>
              <a:defRPr/>
            </a:pPr>
            <a:endParaRPr lang="en-US" b="0">
              <a:solidFill>
                <a:prstClr val="white"/>
              </a:solidFill>
              <a:latin typeface="Arial" charset="0"/>
              <a:ea typeface="ＭＳ Ｐゴシック" charset="0"/>
              <a:cs typeface="ＭＳ Ｐゴシック" charset="0"/>
            </a:endParaRPr>
          </a:p>
        </p:txBody>
      </p:sp>
      <p:sp>
        <p:nvSpPr>
          <p:cNvPr id="25" name="Oval 1043"/>
          <p:cNvSpPr>
            <a:spLocks noChangeArrowheads="1"/>
          </p:cNvSpPr>
          <p:nvPr/>
        </p:nvSpPr>
        <p:spPr bwMode="auto">
          <a:xfrm>
            <a:off x="5867400" y="5410200"/>
            <a:ext cx="381000" cy="304800"/>
          </a:xfrm>
          <a:prstGeom prst="ellipse">
            <a:avLst/>
          </a:prstGeom>
          <a:solidFill>
            <a:srgbClr val="0070C0"/>
          </a:solidFill>
          <a:ln w="9525">
            <a:solidFill>
              <a:schemeClr val="tx1"/>
            </a:solidFill>
            <a:round/>
            <a:headEnd/>
            <a:tailEnd/>
          </a:ln>
          <a:effectLst/>
          <a:extLst/>
        </p:spPr>
        <p:txBody>
          <a:bodyPr wrap="none" anchor="ctr"/>
          <a:lstStyle/>
          <a:p>
            <a:pPr>
              <a:defRPr/>
            </a:pPr>
            <a:endParaRPr lang="en-US" b="0">
              <a:solidFill>
                <a:prstClr val="white"/>
              </a:solidFill>
              <a:latin typeface="Arial" charset="0"/>
              <a:ea typeface="ＭＳ Ｐゴシック" charset="0"/>
              <a:cs typeface="ＭＳ Ｐゴシック" charset="0"/>
            </a:endParaRPr>
          </a:p>
        </p:txBody>
      </p:sp>
      <p:sp>
        <p:nvSpPr>
          <p:cNvPr id="26" name="Text Box 1063"/>
          <p:cNvSpPr txBox="1">
            <a:spLocks noChangeArrowheads="1"/>
          </p:cNvSpPr>
          <p:nvPr/>
        </p:nvSpPr>
        <p:spPr bwMode="auto">
          <a:xfrm>
            <a:off x="609600" y="5334000"/>
            <a:ext cx="1524000" cy="376238"/>
          </a:xfrm>
          <a:prstGeom prst="rect">
            <a:avLst/>
          </a:prstGeom>
          <a:noFill/>
          <a:ln w="9525">
            <a:solidFill>
              <a:schemeClr val="accent6">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0" dirty="0">
                <a:solidFill>
                  <a:srgbClr val="000000"/>
                </a:solidFill>
                <a:latin typeface="Times New Roman" pitchFamily="18" charset="0"/>
                <a:ea typeface="ＭＳ Ｐゴシック" charset="0"/>
                <a:cs typeface="Times New Roman" pitchFamily="18" charset="0"/>
              </a:rPr>
              <a:t>Rep Species</a:t>
            </a:r>
          </a:p>
        </p:txBody>
      </p:sp>
      <p:sp>
        <p:nvSpPr>
          <p:cNvPr id="27" name="TextBox 8"/>
          <p:cNvSpPr txBox="1">
            <a:spLocks noChangeArrowheads="1"/>
          </p:cNvSpPr>
          <p:nvPr/>
        </p:nvSpPr>
        <p:spPr bwMode="auto">
          <a:xfrm>
            <a:off x="723899" y="1371600"/>
            <a:ext cx="7696200"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4163" indent="-284163"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marL="342900" indent="-342900" eaLnBrk="1" hangingPunct="1">
              <a:spcAft>
                <a:spcPts val="1200"/>
              </a:spcAft>
              <a:buClr>
                <a:schemeClr val="accent6">
                  <a:lumMod val="50000"/>
                </a:schemeClr>
              </a:buClr>
              <a:buFont typeface="Arial" pitchFamily="34" charset="0"/>
              <a:buChar char="•"/>
            </a:pPr>
            <a:r>
              <a:rPr lang="en-US" b="0" dirty="0">
                <a:solidFill>
                  <a:srgbClr val="000000"/>
                </a:solidFill>
                <a:latin typeface="Times New Roman" pitchFamily="18" charset="0"/>
                <a:cs typeface="Times New Roman" pitchFamily="18" charset="0"/>
              </a:rPr>
              <a:t>Reduce the numbers of priority species &amp; habitat systems in the </a:t>
            </a:r>
            <a:r>
              <a:rPr lang="en-US" b="0" dirty="0" smtClean="0">
                <a:solidFill>
                  <a:srgbClr val="000000"/>
                </a:solidFill>
                <a:latin typeface="Times New Roman" pitchFamily="18" charset="0"/>
                <a:cs typeface="Times New Roman" pitchFamily="18" charset="0"/>
              </a:rPr>
              <a:t>classification</a:t>
            </a:r>
          </a:p>
          <a:p>
            <a:pPr marL="342900" indent="-342900" eaLnBrk="1" hangingPunct="1">
              <a:buClr>
                <a:schemeClr val="accent6">
                  <a:lumMod val="50000"/>
                </a:schemeClr>
              </a:buClr>
              <a:buFont typeface="Arial" pitchFamily="34" charset="0"/>
              <a:buChar char="•"/>
            </a:pPr>
            <a:r>
              <a:rPr lang="en-US" b="0" dirty="0" smtClean="0">
                <a:solidFill>
                  <a:srgbClr val="000000"/>
                </a:solidFill>
                <a:latin typeface="Times New Roman" pitchFamily="18" charset="0"/>
                <a:cs typeface="Times New Roman" pitchFamily="18" charset="0"/>
              </a:rPr>
              <a:t>Identify  </a:t>
            </a:r>
            <a:r>
              <a:rPr lang="en-US" b="0" dirty="0">
                <a:solidFill>
                  <a:srgbClr val="000000"/>
                </a:solidFill>
                <a:latin typeface="Times New Roman" pitchFamily="18" charset="0"/>
                <a:cs typeface="Times New Roman" pitchFamily="18" charset="0"/>
              </a:rPr>
              <a:t>suites of representative species for biological planning &amp; conservation design </a:t>
            </a:r>
          </a:p>
        </p:txBody>
      </p:sp>
      <p:sp>
        <p:nvSpPr>
          <p:cNvPr id="28" name="Rectangle 27"/>
          <p:cNvSpPr/>
          <p:nvPr/>
        </p:nvSpPr>
        <p:spPr>
          <a:xfrm>
            <a:off x="152401" y="304800"/>
            <a:ext cx="8991600" cy="584776"/>
          </a:xfrm>
          <a:prstGeom prst="rect">
            <a:avLst/>
          </a:prstGeom>
        </p:spPr>
        <p:txBody>
          <a:bodyPr wrap="square">
            <a:spAutoFit/>
          </a:bodyPr>
          <a:lstStyle/>
          <a:p>
            <a:pPr eaLnBrk="0" fontAlgn="base" hangingPunct="0">
              <a:spcBef>
                <a:spcPct val="0"/>
              </a:spcBef>
              <a:spcAft>
                <a:spcPct val="0"/>
              </a:spcAft>
            </a:pPr>
            <a:r>
              <a:rPr lang="en-US" sz="3200" b="1" dirty="0">
                <a:ln w="12700">
                  <a:noFill/>
                  <a:prstDash val="solid"/>
                </a:ln>
                <a:solidFill>
                  <a:schemeClr val="bg1"/>
                </a:solidFill>
                <a:effectLst>
                  <a:outerShdw blurRad="50800" dist="38100" dir="2700000" algn="tl" rotWithShape="0">
                    <a:prstClr val="black">
                      <a:alpha val="40000"/>
                    </a:prstClr>
                  </a:outerShdw>
                </a:effectLst>
                <a:latin typeface="Arial"/>
                <a:cs typeface="Arial"/>
              </a:rPr>
              <a:t>Selecting Representative Species &amp; Habitats</a:t>
            </a:r>
          </a:p>
        </p:txBody>
      </p:sp>
    </p:spTree>
    <p:extLst>
      <p:ext uri="{BB962C8B-B14F-4D97-AF65-F5344CB8AC3E}">
        <p14:creationId xmlns:p14="http://schemas.microsoft.com/office/powerpoint/2010/main" val="34851168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600200"/>
            <a:ext cx="8458200" cy="4248342"/>
          </a:xfrm>
          <a:prstGeom prst="rect">
            <a:avLst/>
          </a:prstGeom>
        </p:spPr>
        <p:txBody>
          <a:bodyPr wrap="square">
            <a:spAutoFit/>
          </a:bodyPr>
          <a:lstStyle/>
          <a:p>
            <a:pPr marL="342900" indent="-342900">
              <a:lnSpc>
                <a:spcPct val="80000"/>
              </a:lnSpc>
              <a:spcAft>
                <a:spcPts val="1200"/>
              </a:spcAft>
              <a:buClr>
                <a:schemeClr val="accent6">
                  <a:lumMod val="50000"/>
                </a:schemeClr>
              </a:buClr>
              <a:buFont typeface="Arial" pitchFamily="34" charset="0"/>
              <a:buChar char="•"/>
            </a:pPr>
            <a:r>
              <a:rPr lang="en-US" sz="2400" dirty="0">
                <a:latin typeface="Times New Roman" pitchFamily="18" charset="0"/>
                <a:cs typeface="Times New Roman" pitchFamily="18" charset="0"/>
              </a:rPr>
              <a:t>Priority species lists provided by FWS &amp; </a:t>
            </a:r>
            <a:r>
              <a:rPr lang="en-US" sz="2400" dirty="0" smtClean="0">
                <a:latin typeface="Times New Roman" pitchFamily="18" charset="0"/>
                <a:cs typeface="Times New Roman" pitchFamily="18" charset="0"/>
              </a:rPr>
              <a:t>SGCN </a:t>
            </a:r>
            <a:r>
              <a:rPr lang="en-US" sz="2400" dirty="0">
                <a:latin typeface="Times New Roman" pitchFamily="18" charset="0"/>
                <a:cs typeface="Times New Roman" pitchFamily="18" charset="0"/>
              </a:rPr>
              <a:t>(total = 411)</a:t>
            </a:r>
          </a:p>
          <a:p>
            <a:pPr lvl="1">
              <a:lnSpc>
                <a:spcPct val="80000"/>
              </a:lnSpc>
              <a:spcAft>
                <a:spcPct val="20000"/>
              </a:spcAft>
            </a:pPr>
            <a:r>
              <a:rPr lang="en-US" sz="24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terrestrial </a:t>
            </a:r>
            <a:r>
              <a:rPr lang="en-US" sz="2000" dirty="0">
                <a:latin typeface="Times New Roman" pitchFamily="18" charset="0"/>
                <a:cs typeface="Times New Roman" pitchFamily="18" charset="0"/>
              </a:rPr>
              <a:t>(341)</a:t>
            </a:r>
          </a:p>
          <a:p>
            <a:pPr lvl="1">
              <a:lnSpc>
                <a:spcPct val="80000"/>
              </a:lnSpc>
              <a:spcAft>
                <a:spcPct val="20000"/>
              </a:spcAft>
            </a:pPr>
            <a:r>
              <a:rPr lang="en-US" sz="2000" dirty="0" smtClean="0">
                <a:latin typeface="Times New Roman" pitchFamily="18" charset="0"/>
                <a:cs typeface="Times New Roman" pitchFamily="18" charset="0"/>
              </a:rPr>
              <a:t>-    aquatic </a:t>
            </a:r>
            <a:r>
              <a:rPr lang="en-US" sz="2000" dirty="0">
                <a:latin typeface="Times New Roman" pitchFamily="18" charset="0"/>
                <a:cs typeface="Times New Roman" pitchFamily="18" charset="0"/>
              </a:rPr>
              <a:t>(70)</a:t>
            </a:r>
          </a:p>
          <a:p>
            <a:pPr lvl="1">
              <a:lnSpc>
                <a:spcPct val="80000"/>
              </a:lnSpc>
              <a:spcAft>
                <a:spcPct val="20000"/>
              </a:spcAft>
            </a:pPr>
            <a:r>
              <a:rPr lang="en-US" sz="2000" dirty="0" smtClean="0">
                <a:latin typeface="Times New Roman" pitchFamily="18" charset="0"/>
                <a:cs typeface="Times New Roman" pitchFamily="18" charset="0"/>
              </a:rPr>
              <a:t>-    threatened </a:t>
            </a:r>
            <a:r>
              <a:rPr lang="en-US" sz="2000" dirty="0">
                <a:latin typeface="Times New Roman" pitchFamily="18" charset="0"/>
                <a:cs typeface="Times New Roman" pitchFamily="18" charset="0"/>
              </a:rPr>
              <a:t>and endangered (106)</a:t>
            </a:r>
          </a:p>
          <a:p>
            <a:pPr lvl="1">
              <a:lnSpc>
                <a:spcPct val="80000"/>
              </a:lnSpc>
              <a:spcAft>
                <a:spcPts val="1800"/>
              </a:spcAft>
            </a:pPr>
            <a:r>
              <a:rPr lang="en-US" sz="2000" dirty="0" smtClean="0">
                <a:latin typeface="Times New Roman" pitchFamily="18" charset="0"/>
                <a:cs typeface="Times New Roman" pitchFamily="18" charset="0"/>
              </a:rPr>
              <a:t>-    SGCN </a:t>
            </a:r>
            <a:r>
              <a:rPr lang="en-US" sz="2000" dirty="0">
                <a:latin typeface="Times New Roman" pitchFamily="18" charset="0"/>
                <a:cs typeface="Times New Roman" pitchFamily="18" charset="0"/>
              </a:rPr>
              <a:t>(32)</a:t>
            </a:r>
          </a:p>
          <a:p>
            <a:pPr marL="342900" indent="-342900">
              <a:lnSpc>
                <a:spcPct val="80000"/>
              </a:lnSpc>
              <a:spcAft>
                <a:spcPts val="1200"/>
              </a:spcAft>
              <a:buClr>
                <a:schemeClr val="accent6">
                  <a:lumMod val="50000"/>
                </a:schemeClr>
              </a:buClr>
              <a:buFont typeface="Arial" pitchFamily="34" charset="0"/>
              <a:buChar char="•"/>
            </a:pPr>
            <a:r>
              <a:rPr lang="en-US" sz="2400" dirty="0">
                <a:latin typeface="Times New Roman" pitchFamily="18" charset="0"/>
                <a:cs typeface="Times New Roman" pitchFamily="18" charset="0"/>
              </a:rPr>
              <a:t>Dropped 120 species for various reasons </a:t>
            </a:r>
          </a:p>
          <a:p>
            <a:pPr marL="800100" lvl="1" indent="-342900">
              <a:lnSpc>
                <a:spcPct val="80000"/>
              </a:lnSpc>
              <a:spcAft>
                <a:spcPct val="20000"/>
              </a:spcAft>
              <a:buFontTx/>
              <a:buChar char="-"/>
            </a:pPr>
            <a:r>
              <a:rPr lang="en-US" sz="2000" dirty="0" smtClean="0">
                <a:latin typeface="Times New Roman" pitchFamily="18" charset="0"/>
                <a:cs typeface="Times New Roman" pitchFamily="18" charset="0"/>
              </a:rPr>
              <a:t>extirpated </a:t>
            </a:r>
            <a:r>
              <a:rPr lang="en-US" sz="2000" dirty="0">
                <a:latin typeface="Times New Roman" pitchFamily="18" charset="0"/>
                <a:cs typeface="Times New Roman" pitchFamily="18" charset="0"/>
              </a:rPr>
              <a:t>from </a:t>
            </a:r>
            <a:r>
              <a:rPr lang="en-US" sz="2000" dirty="0" smtClean="0">
                <a:latin typeface="Times New Roman" pitchFamily="18" charset="0"/>
                <a:cs typeface="Times New Roman" pitchFamily="18" charset="0"/>
              </a:rPr>
              <a:t>or does not occur in NALCC</a:t>
            </a:r>
            <a:endParaRPr lang="en-US" sz="2000" dirty="0">
              <a:latin typeface="Times New Roman" pitchFamily="18" charset="0"/>
              <a:cs typeface="Times New Roman" pitchFamily="18" charset="0"/>
            </a:endParaRPr>
          </a:p>
          <a:p>
            <a:pPr marL="800100" lvl="1" indent="-342900">
              <a:lnSpc>
                <a:spcPct val="80000"/>
              </a:lnSpc>
              <a:spcAft>
                <a:spcPct val="20000"/>
              </a:spcAft>
              <a:buFontTx/>
              <a:buChar char="-"/>
            </a:pPr>
            <a:r>
              <a:rPr lang="en-US" sz="2000" dirty="0" smtClean="0">
                <a:latin typeface="Times New Roman" pitchFamily="18" charset="0"/>
                <a:cs typeface="Times New Roman" pitchFamily="18" charset="0"/>
              </a:rPr>
              <a:t>exclusively marine</a:t>
            </a:r>
            <a:endParaRPr lang="en-US" sz="2000" dirty="0">
              <a:latin typeface="Times New Roman" pitchFamily="18" charset="0"/>
              <a:cs typeface="Times New Roman" pitchFamily="18" charset="0"/>
            </a:endParaRPr>
          </a:p>
          <a:p>
            <a:pPr marL="800100" lvl="1" indent="-342900">
              <a:lnSpc>
                <a:spcPct val="80000"/>
              </a:lnSpc>
              <a:spcAft>
                <a:spcPct val="20000"/>
              </a:spcAft>
              <a:buFontTx/>
              <a:buChar char="-"/>
            </a:pPr>
            <a:r>
              <a:rPr lang="en-US" sz="2000" dirty="0" smtClean="0">
                <a:latin typeface="Times New Roman" pitchFamily="18" charset="0"/>
                <a:cs typeface="Times New Roman" pitchFamily="18" charset="0"/>
              </a:rPr>
              <a:t>of </a:t>
            </a:r>
            <a:r>
              <a:rPr lang="en-US" sz="2000" dirty="0">
                <a:latin typeface="Times New Roman" pitchFamily="18" charset="0"/>
                <a:cs typeface="Times New Roman" pitchFamily="18" charset="0"/>
              </a:rPr>
              <a:t>concern only in BCR 27 (southern boundary </a:t>
            </a:r>
            <a:r>
              <a:rPr lang="en-US" sz="2000" dirty="0" smtClean="0">
                <a:latin typeface="Times New Roman" pitchFamily="18" charset="0"/>
                <a:cs typeface="Times New Roman" pitchFamily="18" charset="0"/>
              </a:rPr>
              <a:t>of NALCC)</a:t>
            </a:r>
          </a:p>
          <a:p>
            <a:pPr marL="800100" lvl="1" indent="-342900">
              <a:lnSpc>
                <a:spcPct val="80000"/>
              </a:lnSpc>
              <a:spcAft>
                <a:spcPct val="20000"/>
              </a:spcAft>
              <a:buFontTx/>
              <a:buChar char="-"/>
            </a:pPr>
            <a:r>
              <a:rPr lang="en-US" sz="2000" dirty="0" smtClean="0">
                <a:latin typeface="Times New Roman" pitchFamily="18" charset="0"/>
                <a:cs typeface="Times New Roman" pitchFamily="18" charset="0"/>
              </a:rPr>
              <a:t>occurs </a:t>
            </a:r>
            <a:r>
              <a:rPr lang="en-US" sz="2000" dirty="0">
                <a:latin typeface="Times New Roman" pitchFamily="18" charset="0"/>
                <a:cs typeface="Times New Roman" pitchFamily="18" charset="0"/>
              </a:rPr>
              <a:t>only in BCR 27 and/or </a:t>
            </a:r>
            <a:r>
              <a:rPr lang="en-US" sz="2000" dirty="0" smtClean="0">
                <a:latin typeface="Times New Roman" pitchFamily="18" charset="0"/>
                <a:cs typeface="Times New Roman" pitchFamily="18" charset="0"/>
              </a:rPr>
              <a:t>28</a:t>
            </a:r>
          </a:p>
          <a:p>
            <a:pPr marL="800100" lvl="1" indent="-342900">
              <a:lnSpc>
                <a:spcPct val="80000"/>
              </a:lnSpc>
              <a:spcAft>
                <a:spcPct val="20000"/>
              </a:spcAft>
              <a:buFontTx/>
              <a:buChar char="-"/>
            </a:pPr>
            <a:r>
              <a:rPr lang="en-US" sz="2000" dirty="0" smtClean="0">
                <a:latin typeface="Times New Roman" pitchFamily="18" charset="0"/>
                <a:cs typeface="Times New Roman" pitchFamily="18" charset="0"/>
              </a:rPr>
              <a:t>distribution </a:t>
            </a:r>
            <a:r>
              <a:rPr lang="en-US" sz="2000" dirty="0">
                <a:latin typeface="Times New Roman" pitchFamily="18" charset="0"/>
                <a:cs typeface="Times New Roman" pitchFamily="18" charset="0"/>
              </a:rPr>
              <a:t>too localized or no </a:t>
            </a:r>
            <a:r>
              <a:rPr lang="en-US" sz="2000" dirty="0" smtClean="0">
                <a:latin typeface="Times New Roman" pitchFamily="18" charset="0"/>
                <a:cs typeface="Times New Roman" pitchFamily="18" charset="0"/>
              </a:rPr>
              <a:t>threats</a:t>
            </a:r>
          </a:p>
          <a:p>
            <a:pPr marL="800100" lvl="1" indent="-342900">
              <a:lnSpc>
                <a:spcPct val="80000"/>
              </a:lnSpc>
              <a:spcAft>
                <a:spcPct val="20000"/>
              </a:spcAft>
              <a:buFontTx/>
              <a:buChar char="-"/>
            </a:pPr>
            <a:r>
              <a:rPr lang="en-US" sz="2000" dirty="0" err="1" smtClean="0">
                <a:latin typeface="Times New Roman" pitchFamily="18" charset="0"/>
                <a:cs typeface="Times New Roman" pitchFamily="18" charset="0"/>
              </a:rPr>
              <a:t>unreviewed</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or incomplete review by experts</a:t>
            </a:r>
          </a:p>
        </p:txBody>
      </p:sp>
      <p:sp>
        <p:nvSpPr>
          <p:cNvPr id="3" name="Rectangle 2"/>
          <p:cNvSpPr/>
          <p:nvPr/>
        </p:nvSpPr>
        <p:spPr>
          <a:xfrm>
            <a:off x="762000" y="457200"/>
            <a:ext cx="4735592" cy="646331"/>
          </a:xfrm>
          <a:prstGeom prst="rect">
            <a:avLst/>
          </a:prstGeom>
        </p:spPr>
        <p:txBody>
          <a:bodyPr wrap="none">
            <a:spAutoFit/>
          </a:bodyPr>
          <a:lstStyle/>
          <a:p>
            <a:pPr eaLnBrk="0" fontAlgn="base" hangingPunct="0">
              <a:spcBef>
                <a:spcPct val="0"/>
              </a:spcBef>
              <a:spcAft>
                <a:spcPct val="0"/>
              </a:spcAft>
            </a:pPr>
            <a:r>
              <a:rPr lang="en-US" sz="3200" b="1" dirty="0">
                <a:solidFill>
                  <a:schemeClr val="bg1"/>
                </a:solidFill>
                <a:latin typeface="Arial"/>
                <a:cs typeface="Arial"/>
              </a:rPr>
              <a:t> </a:t>
            </a:r>
            <a:r>
              <a:rPr lang="en-US" sz="3600" b="1" dirty="0">
                <a:solidFill>
                  <a:schemeClr val="bg1"/>
                </a:solidFill>
                <a:effectLst>
                  <a:outerShdw blurRad="50800" dist="38100" dir="2700000" algn="tl" rotWithShape="0">
                    <a:prstClr val="black">
                      <a:alpha val="40000"/>
                    </a:prstClr>
                  </a:outerShdw>
                </a:effectLst>
                <a:latin typeface="Arial"/>
                <a:cs typeface="Arial"/>
              </a:rPr>
              <a:t>Priority Species List</a:t>
            </a:r>
          </a:p>
        </p:txBody>
      </p:sp>
    </p:spTree>
    <p:extLst>
      <p:ext uri="{BB962C8B-B14F-4D97-AF65-F5344CB8AC3E}">
        <p14:creationId xmlns:p14="http://schemas.microsoft.com/office/powerpoint/2010/main" val="3641645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655638"/>
            <a:ext cx="3962400" cy="707886"/>
          </a:xfrm>
          <a:prstGeom prst="rect">
            <a:avLst/>
          </a:prstGeom>
          <a:solidFill>
            <a:schemeClr val="accent4">
              <a:lumMod val="40000"/>
              <a:lumOff val="60000"/>
            </a:schemeClr>
          </a:solidFill>
          <a:ln w="28575" cmpd="sng">
            <a:solidFill>
              <a:schemeClr val="accent6">
                <a:lumMod val="50000"/>
              </a:schemeClr>
            </a:solidFill>
          </a:ln>
        </p:spPr>
        <p:txBody>
          <a:bodyPr>
            <a:spAutoFit/>
          </a:bodyPr>
          <a:lstStyle/>
          <a:p>
            <a:pPr algn="ctr">
              <a:defRPr/>
            </a:pPr>
            <a:r>
              <a:rPr lang="en-US" sz="2000" dirty="0">
                <a:latin typeface="Times New Roman" pitchFamily="18" charset="0"/>
                <a:ea typeface="ＭＳ Ｐゴシック" charset="0"/>
                <a:cs typeface="Times New Roman" pitchFamily="18" charset="0"/>
              </a:rPr>
              <a:t>TNC - NE Wildlife Habitat Classification &amp; Mapping Project</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r="27658"/>
          <a:stretch>
            <a:fillRect/>
          </a:stretch>
        </p:blipFill>
        <p:spPr bwMode="auto">
          <a:xfrm>
            <a:off x="457200" y="2590800"/>
            <a:ext cx="3986213"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914400" y="533400"/>
            <a:ext cx="7511415" cy="646331"/>
          </a:xfrm>
          <a:prstGeom prst="rect">
            <a:avLst/>
          </a:prstGeom>
        </p:spPr>
        <p:txBody>
          <a:bodyPr wrap="none">
            <a:spAutoFit/>
          </a:bodyPr>
          <a:lstStyle/>
          <a:p>
            <a:r>
              <a:rPr lang="en-US" sz="3600" b="1" dirty="0">
                <a:solidFill>
                  <a:schemeClr val="bg1"/>
                </a:solidFill>
                <a:effectLst>
                  <a:outerShdw blurRad="50800" dist="38100" dir="2700000" algn="tl" rotWithShape="0">
                    <a:prstClr val="black">
                      <a:alpha val="40000"/>
                    </a:prstClr>
                  </a:outerShdw>
                </a:effectLst>
                <a:latin typeface="Arial" pitchFamily="34" charset="0"/>
                <a:cs typeface="Arial" pitchFamily="34" charset="0"/>
              </a:rPr>
              <a:t>Habitat Classification - Terrestrial</a:t>
            </a:r>
          </a:p>
        </p:txBody>
      </p:sp>
      <p:pic>
        <p:nvPicPr>
          <p:cNvPr id="7" name="Picture 6"/>
          <p:cNvPicPr>
            <a:picLocks noChangeAspect="1"/>
          </p:cNvPicPr>
          <p:nvPr/>
        </p:nvPicPr>
        <p:blipFill>
          <a:blip r:embed="rId4"/>
          <a:stretch>
            <a:fillRect/>
          </a:stretch>
        </p:blipFill>
        <p:spPr>
          <a:xfrm>
            <a:off x="5454015" y="1447800"/>
            <a:ext cx="2971800" cy="4331164"/>
          </a:xfrm>
          <a:prstGeom prst="rect">
            <a:avLst/>
          </a:prstGeom>
          <a:ln>
            <a:solidFill>
              <a:schemeClr val="accent6">
                <a:lumMod val="50000"/>
              </a:schemeClr>
            </a:solidFill>
          </a:ln>
        </p:spPr>
      </p:pic>
      <p:sp>
        <p:nvSpPr>
          <p:cNvPr id="9" name="Rectangle 8"/>
          <p:cNvSpPr/>
          <p:nvPr/>
        </p:nvSpPr>
        <p:spPr>
          <a:xfrm>
            <a:off x="7543800" y="4579441"/>
            <a:ext cx="1405759" cy="1200329"/>
          </a:xfrm>
          <a:prstGeom prst="rect">
            <a:avLst/>
          </a:prstGeom>
          <a:solidFill>
            <a:schemeClr val="accent3">
              <a:lumMod val="20000"/>
              <a:lumOff val="80000"/>
            </a:schemeClr>
          </a:solidFill>
          <a:ln>
            <a:solidFill>
              <a:schemeClr val="tx1"/>
            </a:solidFill>
          </a:ln>
        </p:spPr>
        <p:txBody>
          <a:bodyPr wrap="square">
            <a:spAutoFit/>
          </a:bodyPr>
          <a:lstStyle/>
          <a:p>
            <a:r>
              <a:rPr lang="en-US" dirty="0">
                <a:cs typeface="Times New Roman"/>
              </a:rPr>
              <a:t>Hierarchical classification</a:t>
            </a:r>
          </a:p>
          <a:p>
            <a:r>
              <a:rPr lang="en-US" dirty="0">
                <a:cs typeface="Times New Roman"/>
              </a:rPr>
              <a:t>144 habitat systems</a:t>
            </a:r>
          </a:p>
        </p:txBody>
      </p:sp>
    </p:spTree>
    <p:extLst>
      <p:ext uri="{BB962C8B-B14F-4D97-AF65-F5344CB8AC3E}">
        <p14:creationId xmlns:p14="http://schemas.microsoft.com/office/powerpoint/2010/main" val="201329156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562600" y="1600200"/>
            <a:ext cx="3276599" cy="4238885"/>
          </a:xfrm>
          <a:prstGeom prst="rect">
            <a:avLst/>
          </a:prstGeom>
          <a:noFill/>
        </p:spPr>
      </p:pic>
      <p:sp>
        <p:nvSpPr>
          <p:cNvPr id="4" name="Content Placeholder 3"/>
          <p:cNvSpPr txBox="1">
            <a:spLocks/>
          </p:cNvSpPr>
          <p:nvPr/>
        </p:nvSpPr>
        <p:spPr>
          <a:xfrm>
            <a:off x="457200" y="1776542"/>
            <a:ext cx="4308088" cy="38862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0"/>
              </a:spcBef>
              <a:buClr>
                <a:schemeClr val="accent6">
                  <a:lumMod val="50000"/>
                </a:schemeClr>
              </a:buClr>
              <a:buFont typeface="Arial" pitchFamily="34" charset="0"/>
              <a:buChar char="•"/>
            </a:pPr>
            <a:r>
              <a:rPr lang="en-US" sz="2400" dirty="0" smtClean="0">
                <a:latin typeface="Times New Roman" pitchFamily="18" charset="0"/>
                <a:cs typeface="Times New Roman" pitchFamily="18" charset="0"/>
              </a:rPr>
              <a:t>92 simplified aquatic habitat types</a:t>
            </a:r>
          </a:p>
          <a:p>
            <a:pPr lvl="1">
              <a:spcBef>
                <a:spcPts val="0"/>
              </a:spcBef>
              <a:buFont typeface="Times New Roman" pitchFamily="18" charset="0"/>
              <a:buChar char="­"/>
            </a:pPr>
            <a:r>
              <a:rPr lang="en-US" sz="2000" dirty="0" smtClean="0">
                <a:latin typeface="Times New Roman" pitchFamily="18" charset="0"/>
                <a:cs typeface="Times New Roman" pitchFamily="18" charset="0"/>
              </a:rPr>
              <a:t>Size</a:t>
            </a:r>
          </a:p>
          <a:p>
            <a:pPr lvl="1">
              <a:spcBef>
                <a:spcPts val="0"/>
              </a:spcBef>
              <a:buFont typeface="Times New Roman" pitchFamily="18" charset="0"/>
              <a:buChar char="­"/>
            </a:pPr>
            <a:r>
              <a:rPr lang="en-US" sz="2000" dirty="0" smtClean="0">
                <a:latin typeface="Times New Roman" pitchFamily="18" charset="0"/>
                <a:cs typeface="Times New Roman" pitchFamily="18" charset="0"/>
              </a:rPr>
              <a:t>gradient</a:t>
            </a:r>
          </a:p>
          <a:p>
            <a:pPr lvl="1">
              <a:spcBef>
                <a:spcPts val="0"/>
              </a:spcBef>
              <a:buFont typeface="Times New Roman" pitchFamily="18" charset="0"/>
              <a:buChar char="­"/>
            </a:pPr>
            <a:r>
              <a:rPr lang="en-US" sz="2000" dirty="0" smtClean="0">
                <a:latin typeface="Times New Roman" pitchFamily="18" charset="0"/>
                <a:cs typeface="Times New Roman" pitchFamily="18" charset="0"/>
              </a:rPr>
              <a:t>geologic setting &amp; buffering capacity</a:t>
            </a:r>
          </a:p>
          <a:p>
            <a:pPr lvl="1">
              <a:spcBef>
                <a:spcPts val="0"/>
              </a:spcBef>
              <a:buFont typeface="Times New Roman" pitchFamily="18" charset="0"/>
              <a:buChar char="­"/>
            </a:pPr>
            <a:r>
              <a:rPr lang="en-US" sz="2000" dirty="0" smtClean="0">
                <a:latin typeface="Times New Roman" pitchFamily="18" charset="0"/>
                <a:cs typeface="Times New Roman" pitchFamily="18" charset="0"/>
              </a:rPr>
              <a:t>temperature</a:t>
            </a:r>
          </a:p>
          <a:p>
            <a:pPr>
              <a:buClr>
                <a:schemeClr val="accent6">
                  <a:lumMod val="50000"/>
                </a:schemeClr>
              </a:buClr>
              <a:buFont typeface="Arial" pitchFamily="34" charset="0"/>
              <a:buChar char="•"/>
            </a:pPr>
            <a:r>
              <a:rPr lang="en-US" sz="2400" dirty="0" smtClean="0">
                <a:latin typeface="Times New Roman" pitchFamily="18" charset="0"/>
                <a:cs typeface="Times New Roman" pitchFamily="18" charset="0"/>
              </a:rPr>
              <a:t>No lake habitat classification  developed (size dataset)</a:t>
            </a:r>
          </a:p>
          <a:p>
            <a:pPr>
              <a:buClr>
                <a:schemeClr val="accent6">
                  <a:lumMod val="50000"/>
                </a:schemeClr>
              </a:buClr>
              <a:buFont typeface="Arial" pitchFamily="34" charset="0"/>
              <a:buChar char="•"/>
            </a:pPr>
            <a:r>
              <a:rPr lang="en-US" sz="2400" dirty="0" smtClean="0">
                <a:latin typeface="Times New Roman" pitchFamily="18" charset="0"/>
                <a:cs typeface="Times New Roman" pitchFamily="18" charset="0"/>
              </a:rPr>
              <a:t>No marine/estuarine systems</a:t>
            </a:r>
          </a:p>
          <a:p>
            <a:pPr>
              <a:buFont typeface="Arial" pitchFamily="34" charset="0"/>
              <a:buChar char="•"/>
            </a:pPr>
            <a:endParaRPr lang="en-US" dirty="0" smtClean="0">
              <a:latin typeface="Rockwell" pitchFamily="18" charset="0"/>
            </a:endParaRPr>
          </a:p>
        </p:txBody>
      </p:sp>
      <p:sp>
        <p:nvSpPr>
          <p:cNvPr id="8" name="TextBox 2"/>
          <p:cNvSpPr txBox="1">
            <a:spLocks noChangeArrowheads="1"/>
          </p:cNvSpPr>
          <p:nvPr/>
        </p:nvSpPr>
        <p:spPr bwMode="auto">
          <a:xfrm>
            <a:off x="5638800" y="457200"/>
            <a:ext cx="3200400" cy="708025"/>
          </a:xfrm>
          <a:prstGeom prst="rect">
            <a:avLst/>
          </a:prstGeom>
          <a:solidFill>
            <a:srgbClr val="E6E5DF"/>
          </a:solidFill>
          <a:ln w="38100">
            <a:solidFill>
              <a:srgbClr val="9D3232"/>
            </a:solidFill>
            <a:miter lim="800000"/>
            <a:headEnd/>
            <a:tailEnd/>
          </a:ln>
        </p:spPr>
        <p:txBody>
          <a:bodyPr>
            <a:spAutoFit/>
          </a:bodyPr>
          <a:lstStyle>
            <a:lvl1pPr eaLnBrk="0" hangingPunct="0">
              <a:defRPr sz="2400" b="1">
                <a:solidFill>
                  <a:schemeClr val="tx1"/>
                </a:solidFill>
                <a:latin typeface="Calibri" pitchFamily="34" charset="0"/>
                <a:ea typeface="MS PGothic" pitchFamily="34" charset="-128"/>
              </a:defRPr>
            </a:lvl1pPr>
            <a:lvl2pPr marL="742950" indent="-285750" eaLnBrk="0" hangingPunct="0">
              <a:defRPr sz="2400" b="1">
                <a:solidFill>
                  <a:schemeClr val="tx1"/>
                </a:solidFill>
                <a:latin typeface="Calibri" pitchFamily="34" charset="0"/>
                <a:ea typeface="MS PGothic" pitchFamily="34" charset="-128"/>
              </a:defRPr>
            </a:lvl2pPr>
            <a:lvl3pPr marL="1143000" indent="-228600" eaLnBrk="0" hangingPunct="0">
              <a:defRPr sz="2400" b="1">
                <a:solidFill>
                  <a:schemeClr val="tx1"/>
                </a:solidFill>
                <a:latin typeface="Calibri" pitchFamily="34" charset="0"/>
                <a:ea typeface="MS PGothic" pitchFamily="34" charset="-128"/>
              </a:defRPr>
            </a:lvl3pPr>
            <a:lvl4pPr marL="1600200" indent="-228600" eaLnBrk="0" hangingPunct="0">
              <a:defRPr sz="2400" b="1">
                <a:solidFill>
                  <a:schemeClr val="tx1"/>
                </a:solidFill>
                <a:latin typeface="Calibri" pitchFamily="34" charset="0"/>
                <a:ea typeface="MS PGothic" pitchFamily="34" charset="-128"/>
              </a:defRPr>
            </a:lvl4pPr>
            <a:lvl5pPr marL="2057400" indent="-228600" eaLnBrk="0" hangingPunct="0">
              <a:defRPr sz="2400" b="1">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Calibri" pitchFamily="34" charset="0"/>
                <a:ea typeface="MS PGothic" pitchFamily="34" charset="-128"/>
              </a:defRPr>
            </a:lvl9pPr>
          </a:lstStyle>
          <a:p>
            <a:pPr algn="ctr" eaLnBrk="1" hangingPunct="1"/>
            <a:r>
              <a:rPr lang="en-US" sz="2000" dirty="0">
                <a:solidFill>
                  <a:srgbClr val="676A55"/>
                </a:solidFill>
                <a:latin typeface="Rockwell" pitchFamily="18" charset="0"/>
              </a:rPr>
              <a:t>TNC – NE Aquatic Habitat Classification</a:t>
            </a:r>
          </a:p>
        </p:txBody>
      </p:sp>
      <p:sp>
        <p:nvSpPr>
          <p:cNvPr id="2" name="Rectangle 1"/>
          <p:cNvSpPr/>
          <p:nvPr/>
        </p:nvSpPr>
        <p:spPr>
          <a:xfrm>
            <a:off x="457200" y="457200"/>
            <a:ext cx="4878259" cy="646331"/>
          </a:xfrm>
          <a:prstGeom prst="rect">
            <a:avLst/>
          </a:prstGeom>
        </p:spPr>
        <p:txBody>
          <a:bodyPr wrap="none">
            <a:spAutoFit/>
          </a:bodyPr>
          <a:lstStyle/>
          <a:p>
            <a:r>
              <a:rPr lang="en-US" sz="3600" b="1" dirty="0">
                <a:solidFill>
                  <a:schemeClr val="bg1"/>
                </a:solidFill>
                <a:effectLst>
                  <a:outerShdw blurRad="50800" dist="38100" dir="2700000" algn="tl" rotWithShape="0">
                    <a:prstClr val="black">
                      <a:alpha val="40000"/>
                    </a:prstClr>
                  </a:outerShdw>
                </a:effectLst>
                <a:latin typeface="Arial"/>
                <a:cs typeface="Arial"/>
              </a:rPr>
              <a:t>Habitat Classification</a:t>
            </a:r>
          </a:p>
        </p:txBody>
      </p:sp>
    </p:spTree>
    <p:extLst>
      <p:ext uri="{BB962C8B-B14F-4D97-AF65-F5344CB8AC3E}">
        <p14:creationId xmlns:p14="http://schemas.microsoft.com/office/powerpoint/2010/main" val="87533860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399" y="1789722"/>
            <a:ext cx="4267199" cy="3852985"/>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ct val="40000"/>
              </a:spcBef>
              <a:buClr>
                <a:schemeClr val="accent6">
                  <a:lumMod val="50000"/>
                </a:schemeClr>
              </a:buClr>
            </a:pPr>
            <a:r>
              <a:rPr lang="en-US" sz="2400" dirty="0" smtClean="0">
                <a:latin typeface="Times New Roman" pitchFamily="18" charset="0"/>
                <a:cs typeface="Times New Roman" pitchFamily="18" charset="0"/>
              </a:rPr>
              <a:t>Supplementary habitats added to fill in gaps in TNC classifications</a:t>
            </a:r>
          </a:p>
          <a:p>
            <a:pPr>
              <a:spcBef>
                <a:spcPct val="40000"/>
              </a:spcBef>
              <a:buClr>
                <a:schemeClr val="accent6">
                  <a:lumMod val="50000"/>
                </a:schemeClr>
              </a:buClr>
            </a:pPr>
            <a:r>
              <a:rPr lang="en-US" sz="2400" dirty="0" smtClean="0">
                <a:latin typeface="Times New Roman" pitchFamily="18" charset="0"/>
                <a:cs typeface="Times New Roman" pitchFamily="18" charset="0"/>
              </a:rPr>
              <a:t>Designated breeding and non-breeding habitats </a:t>
            </a:r>
          </a:p>
          <a:p>
            <a:pPr>
              <a:spcBef>
                <a:spcPct val="40000"/>
              </a:spcBef>
              <a:buClr>
                <a:schemeClr val="accent6">
                  <a:lumMod val="50000"/>
                </a:schemeClr>
              </a:buClr>
            </a:pPr>
            <a:r>
              <a:rPr lang="en-US" sz="2400" dirty="0" smtClean="0">
                <a:latin typeface="Times New Roman" pitchFamily="18" charset="0"/>
                <a:cs typeface="Times New Roman" pitchFamily="18" charset="0"/>
              </a:rPr>
              <a:t>Preferred and utilized habitat use values</a:t>
            </a:r>
          </a:p>
          <a:p>
            <a:pPr>
              <a:spcBef>
                <a:spcPct val="40000"/>
              </a:spcBef>
              <a:buClr>
                <a:schemeClr val="accent6">
                  <a:lumMod val="50000"/>
                </a:schemeClr>
              </a:buClr>
            </a:pPr>
            <a:r>
              <a:rPr lang="en-US" sz="2400" dirty="0" smtClean="0">
                <a:latin typeface="Times New Roman" pitchFamily="18" charset="0"/>
                <a:cs typeface="Times New Roman" pitchFamily="18" charset="0"/>
              </a:rPr>
              <a:t>Utilized online databases and current literature</a:t>
            </a:r>
          </a:p>
        </p:txBody>
      </p:sp>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rcRect t="-453" b="-11295"/>
          <a:stretch>
            <a:fillRect/>
          </a:stretch>
        </p:blipFill>
        <p:spPr>
          <a:xfrm>
            <a:off x="4577862" y="2014415"/>
            <a:ext cx="4038600" cy="3403600"/>
          </a:xfrm>
          <a:prstGeom prst="rect">
            <a:avLst/>
          </a:prstGeom>
          <a:solidFill>
            <a:schemeClr val="accent3">
              <a:lumMod val="40000"/>
              <a:lumOff val="60000"/>
            </a:schemeClr>
          </a:solidFill>
          <a:ln w="38100">
            <a:solidFill>
              <a:schemeClr val="accent6">
                <a:lumMod val="50000"/>
              </a:schemeClr>
            </a:solidFill>
            <a:miter lim="800000"/>
            <a:headEnd/>
            <a:tailEnd/>
          </a:ln>
        </p:spPr>
      </p:pic>
      <p:sp>
        <p:nvSpPr>
          <p:cNvPr id="3" name="TextBox 2"/>
          <p:cNvSpPr txBox="1"/>
          <p:nvPr/>
        </p:nvSpPr>
        <p:spPr>
          <a:xfrm flipH="1">
            <a:off x="4692162" y="5076833"/>
            <a:ext cx="3810000" cy="338554"/>
          </a:xfrm>
          <a:prstGeom prst="rect">
            <a:avLst/>
          </a:prstGeom>
          <a:noFill/>
        </p:spPr>
        <p:txBody>
          <a:bodyPr wrap="square" rtlCol="0">
            <a:spAutoFit/>
          </a:bodyPr>
          <a:lstStyle/>
          <a:p>
            <a:r>
              <a:rPr lang="en-US" sz="1600" dirty="0" smtClean="0"/>
              <a:t>0 = not utilized, 0.5 = utilized, 1 = preferred</a:t>
            </a:r>
            <a:endParaRPr lang="en-US" sz="1600" dirty="0"/>
          </a:p>
        </p:txBody>
      </p:sp>
      <p:sp>
        <p:nvSpPr>
          <p:cNvPr id="8" name="Rectangle 7"/>
          <p:cNvSpPr/>
          <p:nvPr/>
        </p:nvSpPr>
        <p:spPr>
          <a:xfrm>
            <a:off x="609600" y="381000"/>
            <a:ext cx="5622052" cy="646331"/>
          </a:xfrm>
          <a:prstGeom prst="rect">
            <a:avLst/>
          </a:prstGeom>
        </p:spPr>
        <p:txBody>
          <a:bodyPr wrap="none">
            <a:spAutoFit/>
          </a:bodyPr>
          <a:lstStyle/>
          <a:p>
            <a:pPr eaLnBrk="0" fontAlgn="base" hangingPunct="0">
              <a:spcBef>
                <a:spcPct val="0"/>
              </a:spcBef>
              <a:spcAft>
                <a:spcPct val="0"/>
              </a:spcAft>
            </a:pPr>
            <a:r>
              <a:rPr lang="en-US" sz="3600" b="1" dirty="0">
                <a:solidFill>
                  <a:schemeClr val="bg1"/>
                </a:solidFill>
                <a:effectLst>
                  <a:outerShdw blurRad="50800" dist="38100" dir="2700000" algn="tl" rotWithShape="0">
                    <a:prstClr val="black">
                      <a:alpha val="40000"/>
                    </a:prstClr>
                  </a:outerShdw>
                </a:effectLst>
                <a:latin typeface="Arial"/>
                <a:cs typeface="Arial"/>
              </a:rPr>
              <a:t>Species Habitat Matrices</a:t>
            </a:r>
          </a:p>
        </p:txBody>
      </p:sp>
    </p:spTree>
    <p:extLst>
      <p:ext uri="{BB962C8B-B14F-4D97-AF65-F5344CB8AC3E}">
        <p14:creationId xmlns:p14="http://schemas.microsoft.com/office/powerpoint/2010/main" val="342388300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39545A8D05AB64FAADE47B5A015170D" ma:contentTypeVersion="0" ma:contentTypeDescription="Create a new document." ma:contentTypeScope="" ma:versionID="323886b5ca4358eb849ec717957b383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8C67AC-8CAF-418E-B032-1906C9CF0480}">
  <ds:schemaRefs>
    <ds:schemaRef ds:uri="http://purl.org/dc/dcmitype/"/>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http://schemas.microsoft.com/office/2006/documentManagement/types"/>
    <ds:schemaRef ds:uri="http://www.w3.org/XML/1998/namespace"/>
    <ds:schemaRef ds:uri="http://purl.org/dc/terms/"/>
  </ds:schemaRefs>
</ds:datastoreItem>
</file>

<file path=customXml/itemProps2.xml><?xml version="1.0" encoding="utf-8"?>
<ds:datastoreItem xmlns:ds="http://schemas.openxmlformats.org/officeDocument/2006/customXml" ds:itemID="{8380410D-DC2D-41B8-B30E-33F235F4BF65}">
  <ds:schemaRefs>
    <ds:schemaRef ds:uri="http://schemas.microsoft.com/sharepoint/v3/contenttype/forms"/>
  </ds:schemaRefs>
</ds:datastoreItem>
</file>

<file path=customXml/itemProps3.xml><?xml version="1.0" encoding="utf-8"?>
<ds:datastoreItem xmlns:ds="http://schemas.openxmlformats.org/officeDocument/2006/customXml" ds:itemID="{8A100664-A87D-46F0-96B0-0D31907808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4042</TotalTime>
  <Words>1705</Words>
  <Application>Microsoft Office PowerPoint</Application>
  <PresentationFormat>On-screen Show (4:3)</PresentationFormat>
  <Paragraphs>237</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of  Species/Habitat Cluster</vt:lpstr>
      <vt:lpstr>PowerPoint Presentation</vt:lpstr>
      <vt:lpstr>PowerPoint Presentation</vt:lpstr>
    </vt:vector>
  </TitlesOfParts>
  <Company>U.S. Fish and Wildlife Service - Region 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Costanzo, Bridgett</cp:lastModifiedBy>
  <cp:revision>153</cp:revision>
  <cp:lastPrinted>2012-09-28T21:26:39Z</cp:lastPrinted>
  <dcterms:created xsi:type="dcterms:W3CDTF">2012-09-17T18:11:31Z</dcterms:created>
  <dcterms:modified xsi:type="dcterms:W3CDTF">2013-04-11T14:19:04Z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0x010100539545A8D05AB64FAADE47B5A015170D</vt:lpwstr>
  </property>
</Properties>
</file>